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Montserrat" pitchFamily="2" charset="77"/>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8"/>
  </p:normalViewPr>
  <p:slideViewPr>
    <p:cSldViewPr snapToGrid="0">
      <p:cViewPr varScale="1">
        <p:scale>
          <a:sx n="98" d="100"/>
          <a:sy n="98" d="100"/>
        </p:scale>
        <p:origin x="3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83e814ae38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g383e814ae38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7db4b2ac15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g37db4b2ac15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9bccd63752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39bccd63752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9bccd63752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g39bccd63752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9bccd63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g39bccd63752_0_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9bccd63752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g39bccd63752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9bccd63752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39bccd63752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9bccd63752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g39bccd63752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s-ES"/>
              <a:t>¡HOLA A TODOS!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Mi nombre es Nicolás Gunilla, Coach Ontológico, Marketer, emprendedor y empresario.</a:t>
            </a:r>
            <a:endParaRPr/>
          </a:p>
          <a:p>
            <a:pPr marL="0" lvl="0" indent="0" algn="l" rtl="0">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ES"/>
              <a:t>Estoy comprometido a darte mi 100% de lo que se sobre como descubrir a tu coach interior.</a:t>
            </a:r>
            <a:endParaRPr/>
          </a:p>
          <a:p>
            <a:pPr marL="0" lvl="0" indent="0" algn="l" rtl="0">
              <a:lnSpc>
                <a:spcPct val="100000"/>
              </a:lnSpc>
              <a:spcBef>
                <a:spcPts val="0"/>
              </a:spcBef>
              <a:spcAft>
                <a:spcPts val="0"/>
              </a:spcAft>
              <a:buSzPts val="1100"/>
              <a:buNone/>
            </a:pPr>
            <a:r>
              <a:rPr lang="es-ES"/>
              <a:t>¡Prometo no guardarme NADA!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805a406388_1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3805a406388_1_2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 name="Google Shape;13;p2"/>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2133"/>
              </a:spcBef>
              <a:spcAft>
                <a:spcPts val="0"/>
              </a:spcAft>
              <a:buSzPts val="1400"/>
              <a:buChar char="○"/>
              <a:defRPr/>
            </a:lvl2pPr>
            <a:lvl3pPr marL="1371600" lvl="2" indent="-317500" algn="l">
              <a:lnSpc>
                <a:spcPct val="115000"/>
              </a:lnSpc>
              <a:spcBef>
                <a:spcPts val="2133"/>
              </a:spcBef>
              <a:spcAft>
                <a:spcPts val="0"/>
              </a:spcAft>
              <a:buSzPts val="1400"/>
              <a:buChar char="■"/>
              <a:defRPr/>
            </a:lvl3pPr>
            <a:lvl4pPr marL="1828800" lvl="3" indent="-317500" algn="l">
              <a:lnSpc>
                <a:spcPct val="115000"/>
              </a:lnSpc>
              <a:spcBef>
                <a:spcPts val="2133"/>
              </a:spcBef>
              <a:spcAft>
                <a:spcPts val="0"/>
              </a:spcAft>
              <a:buSzPts val="1400"/>
              <a:buChar char="●"/>
              <a:defRPr/>
            </a:lvl4pPr>
            <a:lvl5pPr marL="2286000" lvl="4" indent="-317500" algn="l">
              <a:lnSpc>
                <a:spcPct val="115000"/>
              </a:lnSpc>
              <a:spcBef>
                <a:spcPts val="2133"/>
              </a:spcBef>
              <a:spcAft>
                <a:spcPts val="0"/>
              </a:spcAft>
              <a:buSzPts val="1400"/>
              <a:buChar char="○"/>
              <a:defRPr/>
            </a:lvl5pPr>
            <a:lvl6pPr marL="2743200" lvl="5" indent="-317500" algn="l">
              <a:lnSpc>
                <a:spcPct val="115000"/>
              </a:lnSpc>
              <a:spcBef>
                <a:spcPts val="2133"/>
              </a:spcBef>
              <a:spcAft>
                <a:spcPts val="0"/>
              </a:spcAft>
              <a:buSzPts val="1400"/>
              <a:buChar char="■"/>
              <a:defRPr/>
            </a:lvl6pPr>
            <a:lvl7pPr marL="3200400" lvl="6" indent="-317500" algn="l">
              <a:lnSpc>
                <a:spcPct val="115000"/>
              </a:lnSpc>
              <a:spcBef>
                <a:spcPts val="2133"/>
              </a:spcBef>
              <a:spcAft>
                <a:spcPts val="0"/>
              </a:spcAft>
              <a:buSzPts val="1400"/>
              <a:buChar char="●"/>
              <a:defRPr/>
            </a:lvl7pPr>
            <a:lvl8pPr marL="3657600" lvl="7" indent="-317500" algn="l">
              <a:lnSpc>
                <a:spcPct val="115000"/>
              </a:lnSpc>
              <a:spcBef>
                <a:spcPts val="2133"/>
              </a:spcBef>
              <a:spcAft>
                <a:spcPts val="0"/>
              </a:spcAft>
              <a:buSzPts val="1400"/>
              <a:buChar char="○"/>
              <a:defRPr/>
            </a:lvl8pPr>
            <a:lvl9pPr marL="4114800" lvl="8" indent="-317500" algn="l">
              <a:lnSpc>
                <a:spcPct val="115000"/>
              </a:lnSpc>
              <a:spcBef>
                <a:spcPts val="2133"/>
              </a:spcBef>
              <a:spcAft>
                <a:spcPts val="2133"/>
              </a:spcAft>
              <a:buSzPts val="1400"/>
              <a:buChar char="■"/>
              <a:defRPr/>
            </a:lvl9pPr>
          </a:lstStyle>
          <a:p>
            <a:endParaRPr/>
          </a:p>
        </p:txBody>
      </p:sp>
      <p:sp>
        <p:nvSpPr>
          <p:cNvPr id="14" name="Google Shape;14;p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27"/>
        <p:cNvGrpSpPr/>
        <p:nvPr/>
      </p:nvGrpSpPr>
      <p:grpSpPr>
        <a:xfrm>
          <a:off x="0" y="0"/>
          <a:ext cx="0" cy="0"/>
          <a:chOff x="0" y="0"/>
          <a:chExt cx="0" cy="0"/>
        </a:xfrm>
      </p:grpSpPr>
      <p:sp>
        <p:nvSpPr>
          <p:cNvPr id="28" name="Google Shape;2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5183188" y="987425"/>
            <a:ext cx="6172200" cy="4873625"/>
          </a:xfrm>
          <a:prstGeom prst="rect">
            <a:avLst/>
          </a:prstGeom>
          <a:noFill/>
          <a:ln>
            <a:noFill/>
          </a:ln>
        </p:spPr>
      </p:sp>
      <p:sp>
        <p:nvSpPr>
          <p:cNvPr id="68" name="Google Shape;68;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4" title="Humana- rectangular (7).jpg"/>
          <p:cNvPicPr preferRelativeResize="0"/>
          <p:nvPr/>
        </p:nvPicPr>
        <p:blipFill rotWithShape="1">
          <a:blip r:embed="rId3">
            <a:alphaModFix/>
          </a:blip>
          <a:srcRect/>
          <a:stretch/>
        </p:blipFill>
        <p:spPr>
          <a:xfrm>
            <a:off x="0" y="0"/>
            <a:ext cx="13302344" cy="6858002"/>
          </a:xfrm>
          <a:prstGeom prst="rect">
            <a:avLst/>
          </a:prstGeom>
          <a:solidFill>
            <a:srgbClr val="2DA879"/>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5" title="ejecutivos-de-negocios-interactuando-entre-si.jpg"/>
          <p:cNvPicPr preferRelativeResize="0"/>
          <p:nvPr/>
        </p:nvPicPr>
        <p:blipFill>
          <a:blip r:embed="rId3">
            <a:alphaModFix/>
          </a:blip>
          <a:stretch>
            <a:fillRect/>
          </a:stretch>
        </p:blipFill>
        <p:spPr>
          <a:xfrm>
            <a:off x="-1" y="0"/>
            <a:ext cx="12192000" cy="8126026"/>
          </a:xfrm>
          <a:prstGeom prst="rect">
            <a:avLst/>
          </a:prstGeom>
          <a:noFill/>
          <a:ln>
            <a:noFill/>
          </a:ln>
        </p:spPr>
      </p:pic>
      <p:sp>
        <p:nvSpPr>
          <p:cNvPr id="94" name="Google Shape;94;p15"/>
          <p:cNvSpPr/>
          <p:nvPr/>
        </p:nvSpPr>
        <p:spPr>
          <a:xfrm>
            <a:off x="-83317" y="-125242"/>
            <a:ext cx="12408300" cy="7108500"/>
          </a:xfrm>
          <a:prstGeom prst="rect">
            <a:avLst/>
          </a:prstGeom>
          <a:solidFill>
            <a:srgbClr val="00337F">
              <a:alpha val="68550"/>
            </a:srgbClr>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latin typeface="Calibri"/>
              <a:ea typeface="Calibri"/>
              <a:cs typeface="Calibri"/>
              <a:sym typeface="Calibri"/>
            </a:endParaRPr>
          </a:p>
        </p:txBody>
      </p:sp>
      <p:sp>
        <p:nvSpPr>
          <p:cNvPr id="95" name="Google Shape;95;p15"/>
          <p:cNvSpPr txBox="1"/>
          <p:nvPr/>
        </p:nvSpPr>
        <p:spPr>
          <a:xfrm>
            <a:off x="783825" y="4100800"/>
            <a:ext cx="10674000" cy="14664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5000"/>
              </a:lnSpc>
              <a:spcBef>
                <a:spcPts val="0"/>
              </a:spcBef>
              <a:spcAft>
                <a:spcPts val="1300"/>
              </a:spcAft>
              <a:buClr>
                <a:srgbClr val="000000"/>
              </a:buClr>
              <a:buSzPts val="3200"/>
              <a:buFont typeface="Arial"/>
              <a:buNone/>
            </a:pPr>
            <a:r>
              <a:rPr lang="es-ES" sz="4500" b="1">
                <a:solidFill>
                  <a:schemeClr val="lt1"/>
                </a:solidFill>
                <a:latin typeface="Montserrat"/>
                <a:ea typeface="Montserrat"/>
                <a:cs typeface="Montserrat"/>
                <a:sym typeface="Montserrat"/>
              </a:rPr>
              <a:t>RECONSTRUCCIÓN LINGÜÍSTICA de estados de ánimo y emociones</a:t>
            </a:r>
            <a:endParaRPr sz="4500" b="1">
              <a:solidFill>
                <a:schemeClr val="lt1"/>
              </a:solidFill>
              <a:latin typeface="Montserrat"/>
              <a:ea typeface="Montserrat"/>
              <a:cs typeface="Montserrat"/>
              <a:sym typeface="Montserrat"/>
            </a:endParaRPr>
          </a:p>
        </p:txBody>
      </p:sp>
      <p:pic>
        <p:nvPicPr>
          <p:cNvPr id="96" name="Google Shape;96;p15" title="Trasnparente Blanco.png"/>
          <p:cNvPicPr preferRelativeResize="0"/>
          <p:nvPr/>
        </p:nvPicPr>
        <p:blipFill rotWithShape="1">
          <a:blip r:embed="rId4">
            <a:alphaModFix amt="30000"/>
          </a:blip>
          <a:srcRect/>
          <a:stretch/>
        </p:blipFill>
        <p:spPr>
          <a:xfrm>
            <a:off x="9793175" y="6165324"/>
            <a:ext cx="2398826" cy="692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6"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02" name="Google Shape;102;p16"/>
          <p:cNvSpPr txBox="1"/>
          <p:nvPr/>
        </p:nvSpPr>
        <p:spPr>
          <a:xfrm>
            <a:off x="544611" y="341925"/>
            <a:ext cx="901200" cy="6209400"/>
          </a:xfrm>
          <a:prstGeom prst="rect">
            <a:avLst/>
          </a:prstGeom>
          <a:noFill/>
          <a:ln>
            <a:noFill/>
          </a:ln>
        </p:spPr>
        <p:txBody>
          <a:bodyPr spcFirstLastPara="1" wrap="square" lIns="78875" tIns="78875" rIns="78875" bIns="78875" anchor="t" anchorCtr="0">
            <a:spAutoFit/>
          </a:bodyPr>
          <a:lstStyle/>
          <a:p>
            <a:pPr marL="0" lvl="0" indent="0" algn="ctr" rtl="0">
              <a:lnSpc>
                <a:spcPct val="115000"/>
              </a:lnSpc>
              <a:spcBef>
                <a:spcPts val="0"/>
              </a:spcBef>
              <a:spcAft>
                <a:spcPts val="0"/>
              </a:spcAft>
              <a:buNone/>
            </a:pPr>
            <a:r>
              <a:rPr lang="es-ES" sz="5822" b="1">
                <a:solidFill>
                  <a:srgbClr val="00337F"/>
                </a:solidFill>
                <a:latin typeface="Montserrat"/>
                <a:ea typeface="Montserrat"/>
                <a:cs typeface="Montserrat"/>
                <a:sym typeface="Montserrat"/>
              </a:rPr>
              <a:t>HOJEAR</a:t>
            </a:r>
            <a:endParaRPr sz="3407"/>
          </a:p>
        </p:txBody>
      </p:sp>
      <p:sp>
        <p:nvSpPr>
          <p:cNvPr id="103" name="Google Shape;103;p16"/>
          <p:cNvSpPr txBox="1"/>
          <p:nvPr/>
        </p:nvSpPr>
        <p:spPr>
          <a:xfrm>
            <a:off x="1331375" y="317724"/>
            <a:ext cx="4435800" cy="5847600"/>
          </a:xfrm>
          <a:prstGeom prst="rect">
            <a:avLst/>
          </a:prstGeom>
          <a:noFill/>
          <a:ln>
            <a:noFill/>
          </a:ln>
        </p:spPr>
        <p:txBody>
          <a:bodyPr spcFirstLastPara="1" wrap="square" lIns="78875" tIns="78875" rIns="78875" bIns="78875" anchor="t" anchorCtr="0">
            <a:spAutoFit/>
          </a:bodyPr>
          <a:lstStyle/>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ECHOS</a:t>
            </a:r>
            <a:endParaRPr sz="3622" b="1" dirty="0">
              <a:solidFill>
                <a:srgbClr val="20D69D"/>
              </a:solidFill>
              <a:latin typeface="Montserrat"/>
              <a:ea typeface="Montserrat"/>
              <a:cs typeface="Montserrat"/>
              <a:sym typeface="Montserrat"/>
            </a:endParaRPr>
          </a:p>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OBSERVADOR</a:t>
            </a:r>
            <a:endParaRPr sz="3622" b="1" dirty="0">
              <a:solidFill>
                <a:srgbClr val="20D69D"/>
              </a:solidFill>
              <a:latin typeface="Montserrat"/>
              <a:ea typeface="Montserrat"/>
              <a:cs typeface="Montserrat"/>
              <a:sym typeface="Montserrat"/>
            </a:endParaRPr>
          </a:p>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JUICIOS</a:t>
            </a:r>
            <a:endParaRPr sz="3622" b="1" dirty="0">
              <a:solidFill>
                <a:srgbClr val="20D69D"/>
              </a:solidFill>
              <a:latin typeface="Montserrat"/>
              <a:ea typeface="Montserrat"/>
              <a:cs typeface="Montserrat"/>
              <a:sym typeface="Montserrat"/>
            </a:endParaRPr>
          </a:p>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EMOCIONES</a:t>
            </a:r>
            <a:endParaRPr sz="3622" b="1" dirty="0">
              <a:solidFill>
                <a:srgbClr val="20D69D"/>
              </a:solidFill>
              <a:latin typeface="Montserrat"/>
              <a:ea typeface="Montserrat"/>
              <a:cs typeface="Montserrat"/>
              <a:sym typeface="Montserrat"/>
            </a:endParaRPr>
          </a:p>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ACCIONES</a:t>
            </a:r>
            <a:endParaRPr sz="3622" b="1" dirty="0">
              <a:solidFill>
                <a:srgbClr val="20D69D"/>
              </a:solidFill>
              <a:latin typeface="Montserrat"/>
              <a:ea typeface="Montserrat"/>
              <a:cs typeface="Montserrat"/>
              <a:sym typeface="Montserrat"/>
            </a:endParaRPr>
          </a:p>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RESULTADOS</a:t>
            </a:r>
            <a:endParaRPr sz="3622" b="1" dirty="0">
              <a:solidFill>
                <a:srgbClr val="20D69D"/>
              </a:solidFill>
              <a:latin typeface="Montserrat"/>
              <a:ea typeface="Montserrat"/>
              <a:cs typeface="Montserrat"/>
              <a:sym typeface="Montserrat"/>
            </a:endParaRPr>
          </a:p>
        </p:txBody>
      </p:sp>
      <p:sp>
        <p:nvSpPr>
          <p:cNvPr id="104" name="Google Shape;104;p16"/>
          <p:cNvSpPr txBox="1"/>
          <p:nvPr/>
        </p:nvSpPr>
        <p:spPr>
          <a:xfrm>
            <a:off x="6176974" y="784575"/>
            <a:ext cx="4839000" cy="451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b="1">
                <a:solidFill>
                  <a:srgbClr val="1B181C"/>
                </a:solidFill>
                <a:latin typeface="Montserrat"/>
                <a:ea typeface="Montserrat"/>
                <a:cs typeface="Montserrat"/>
                <a:sym typeface="Montserrat"/>
              </a:rPr>
              <a:t>Dato observable, sin opinión.</a:t>
            </a:r>
            <a:endParaRPr sz="1207"/>
          </a:p>
        </p:txBody>
      </p:sp>
      <p:cxnSp>
        <p:nvCxnSpPr>
          <p:cNvPr id="105" name="Google Shape;105;p16"/>
          <p:cNvCxnSpPr/>
          <p:nvPr/>
        </p:nvCxnSpPr>
        <p:spPr>
          <a:xfrm>
            <a:off x="3533500" y="998325"/>
            <a:ext cx="2389500" cy="24000"/>
          </a:xfrm>
          <a:prstGeom prst="straightConnector1">
            <a:avLst/>
          </a:prstGeom>
          <a:noFill/>
          <a:ln w="28575" cap="flat" cmpd="sng">
            <a:solidFill>
              <a:srgbClr val="37B0E6"/>
            </a:solidFill>
            <a:prstDash val="solid"/>
            <a:round/>
            <a:headEnd type="none" w="med" len="med"/>
            <a:tailEnd type="triangle" w="med" len="med"/>
          </a:ln>
        </p:spPr>
      </p:cxnSp>
      <p:sp>
        <p:nvSpPr>
          <p:cNvPr id="106" name="Google Shape;106;p16"/>
          <p:cNvSpPr txBox="1"/>
          <p:nvPr/>
        </p:nvSpPr>
        <p:spPr>
          <a:xfrm>
            <a:off x="6176974" y="1785264"/>
            <a:ext cx="48390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b="1">
                <a:solidFill>
                  <a:srgbClr val="1B181C"/>
                </a:solidFill>
                <a:latin typeface="Montserrat"/>
                <a:ea typeface="Montserrat"/>
                <a:cs typeface="Montserrat"/>
                <a:sym typeface="Montserrat"/>
              </a:rPr>
              <a:t>Quién soy al mirar </a:t>
            </a:r>
            <a:r>
              <a:rPr lang="es-ES" sz="1897">
                <a:solidFill>
                  <a:srgbClr val="1B181C"/>
                </a:solidFill>
                <a:latin typeface="Montserrat"/>
                <a:ea typeface="Montserrat"/>
                <a:cs typeface="Montserrat"/>
                <a:sym typeface="Montserrat"/>
              </a:rPr>
              <a:t>(historia, cuerpo, lenguaje).</a:t>
            </a:r>
            <a:endParaRPr sz="1207"/>
          </a:p>
        </p:txBody>
      </p:sp>
      <p:sp>
        <p:nvSpPr>
          <p:cNvPr id="107" name="Google Shape;107;p16"/>
          <p:cNvSpPr txBox="1"/>
          <p:nvPr/>
        </p:nvSpPr>
        <p:spPr>
          <a:xfrm>
            <a:off x="6176974" y="3801500"/>
            <a:ext cx="48390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b="1">
                <a:solidFill>
                  <a:srgbClr val="1B181C"/>
                </a:solidFill>
                <a:latin typeface="Montserrat"/>
                <a:ea typeface="Montserrat"/>
                <a:cs typeface="Montserrat"/>
                <a:sym typeface="Montserrat"/>
              </a:rPr>
              <a:t>Predisposición activada por ese juicio.</a:t>
            </a:r>
            <a:endParaRPr sz="1207"/>
          </a:p>
        </p:txBody>
      </p:sp>
      <p:sp>
        <p:nvSpPr>
          <p:cNvPr id="108" name="Google Shape;108;p16"/>
          <p:cNvSpPr txBox="1"/>
          <p:nvPr/>
        </p:nvSpPr>
        <p:spPr>
          <a:xfrm>
            <a:off x="6176974" y="2806948"/>
            <a:ext cx="48390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b="1">
                <a:solidFill>
                  <a:srgbClr val="1B181C"/>
                </a:solidFill>
                <a:latin typeface="Montserrat"/>
                <a:ea typeface="Montserrat"/>
                <a:cs typeface="Montserrat"/>
                <a:sym typeface="Montserrat"/>
              </a:rPr>
              <a:t>Interpretación/valoración que declaro.</a:t>
            </a:r>
            <a:endParaRPr sz="1207"/>
          </a:p>
        </p:txBody>
      </p:sp>
      <p:sp>
        <p:nvSpPr>
          <p:cNvPr id="109" name="Google Shape;109;p16"/>
          <p:cNvSpPr txBox="1"/>
          <p:nvPr/>
        </p:nvSpPr>
        <p:spPr>
          <a:xfrm>
            <a:off x="6176974" y="4796050"/>
            <a:ext cx="4839000" cy="451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b="1">
                <a:solidFill>
                  <a:srgbClr val="1B181C"/>
                </a:solidFill>
                <a:latin typeface="Montserrat"/>
                <a:ea typeface="Montserrat"/>
                <a:cs typeface="Montserrat"/>
                <a:sym typeface="Montserrat"/>
              </a:rPr>
              <a:t>Conducta habilitada/limitada.</a:t>
            </a:r>
            <a:endParaRPr sz="1207"/>
          </a:p>
        </p:txBody>
      </p:sp>
      <p:sp>
        <p:nvSpPr>
          <p:cNvPr id="110" name="Google Shape;110;p16"/>
          <p:cNvSpPr txBox="1"/>
          <p:nvPr/>
        </p:nvSpPr>
        <p:spPr>
          <a:xfrm>
            <a:off x="6176974" y="5790588"/>
            <a:ext cx="4839000" cy="451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b="1">
                <a:solidFill>
                  <a:srgbClr val="1B181C"/>
                </a:solidFill>
                <a:latin typeface="Montserrat"/>
                <a:ea typeface="Montserrat"/>
                <a:cs typeface="Montserrat"/>
                <a:sym typeface="Montserrat"/>
              </a:rPr>
              <a:t>Evidencia que obtengo.</a:t>
            </a:r>
            <a:endParaRPr sz="1207"/>
          </a:p>
        </p:txBody>
      </p:sp>
      <p:cxnSp>
        <p:nvCxnSpPr>
          <p:cNvPr id="111" name="Google Shape;111;p16"/>
          <p:cNvCxnSpPr/>
          <p:nvPr/>
        </p:nvCxnSpPr>
        <p:spPr>
          <a:xfrm rot="10800000" flipH="1">
            <a:off x="4982200" y="2023150"/>
            <a:ext cx="1012500" cy="9300"/>
          </a:xfrm>
          <a:prstGeom prst="straightConnector1">
            <a:avLst/>
          </a:prstGeom>
          <a:noFill/>
          <a:ln w="28575" cap="flat" cmpd="sng">
            <a:solidFill>
              <a:srgbClr val="37B0E6"/>
            </a:solidFill>
            <a:prstDash val="solid"/>
            <a:round/>
            <a:headEnd type="none" w="med" len="med"/>
            <a:tailEnd type="triangle" w="med" len="med"/>
          </a:ln>
        </p:spPr>
      </p:cxnSp>
      <p:cxnSp>
        <p:nvCxnSpPr>
          <p:cNvPr id="112" name="Google Shape;112;p16"/>
          <p:cNvCxnSpPr/>
          <p:nvPr/>
        </p:nvCxnSpPr>
        <p:spPr>
          <a:xfrm rot="10800000" flipH="1">
            <a:off x="4776100" y="4018700"/>
            <a:ext cx="1218600" cy="17100"/>
          </a:xfrm>
          <a:prstGeom prst="straightConnector1">
            <a:avLst/>
          </a:prstGeom>
          <a:noFill/>
          <a:ln w="28575" cap="flat" cmpd="sng">
            <a:solidFill>
              <a:srgbClr val="37B0E6"/>
            </a:solidFill>
            <a:prstDash val="solid"/>
            <a:round/>
            <a:headEnd type="none" w="med" len="med"/>
            <a:tailEnd type="triangle" w="med" len="med"/>
          </a:ln>
        </p:spPr>
      </p:cxnSp>
      <p:cxnSp>
        <p:nvCxnSpPr>
          <p:cNvPr id="113" name="Google Shape;113;p16"/>
          <p:cNvCxnSpPr/>
          <p:nvPr/>
        </p:nvCxnSpPr>
        <p:spPr>
          <a:xfrm>
            <a:off x="3605200" y="3104825"/>
            <a:ext cx="2389500" cy="24000"/>
          </a:xfrm>
          <a:prstGeom prst="straightConnector1">
            <a:avLst/>
          </a:prstGeom>
          <a:noFill/>
          <a:ln w="28575" cap="flat" cmpd="sng">
            <a:solidFill>
              <a:srgbClr val="37B0E6"/>
            </a:solidFill>
            <a:prstDash val="solid"/>
            <a:round/>
            <a:headEnd type="none" w="med" len="med"/>
            <a:tailEnd type="triangle" w="med" len="med"/>
          </a:ln>
        </p:spPr>
      </p:cxnSp>
      <p:cxnSp>
        <p:nvCxnSpPr>
          <p:cNvPr id="114" name="Google Shape;114;p16"/>
          <p:cNvCxnSpPr/>
          <p:nvPr/>
        </p:nvCxnSpPr>
        <p:spPr>
          <a:xfrm rot="10800000" flipH="1">
            <a:off x="4879150" y="6094400"/>
            <a:ext cx="1012500" cy="9300"/>
          </a:xfrm>
          <a:prstGeom prst="straightConnector1">
            <a:avLst/>
          </a:prstGeom>
          <a:noFill/>
          <a:ln w="28575" cap="flat" cmpd="sng">
            <a:solidFill>
              <a:srgbClr val="37B0E6"/>
            </a:solidFill>
            <a:prstDash val="solid"/>
            <a:round/>
            <a:headEnd type="none" w="med" len="med"/>
            <a:tailEnd type="triangle" w="med" len="med"/>
          </a:ln>
        </p:spPr>
      </p:cxnSp>
      <p:cxnSp>
        <p:nvCxnSpPr>
          <p:cNvPr id="115" name="Google Shape;115;p16"/>
          <p:cNvCxnSpPr/>
          <p:nvPr/>
        </p:nvCxnSpPr>
        <p:spPr>
          <a:xfrm rot="10800000" flipH="1">
            <a:off x="4241450" y="5077025"/>
            <a:ext cx="1753200" cy="2100"/>
          </a:xfrm>
          <a:prstGeom prst="straightConnector1">
            <a:avLst/>
          </a:prstGeom>
          <a:noFill/>
          <a:ln w="28575" cap="flat" cmpd="sng">
            <a:solidFill>
              <a:srgbClr val="37B0E6"/>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7"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21" name="Google Shape;121;p17"/>
          <p:cNvSpPr txBox="1"/>
          <p:nvPr/>
        </p:nvSpPr>
        <p:spPr>
          <a:xfrm>
            <a:off x="544611" y="341925"/>
            <a:ext cx="901200" cy="6209400"/>
          </a:xfrm>
          <a:prstGeom prst="rect">
            <a:avLst/>
          </a:prstGeom>
          <a:noFill/>
          <a:ln>
            <a:noFill/>
          </a:ln>
        </p:spPr>
        <p:txBody>
          <a:bodyPr spcFirstLastPara="1" wrap="square" lIns="78875" tIns="78875" rIns="78875" bIns="78875" anchor="t" anchorCtr="0">
            <a:spAutoFit/>
          </a:bodyPr>
          <a:lstStyle/>
          <a:p>
            <a:pPr marL="0" lvl="0" indent="0" algn="ctr" rtl="0">
              <a:lnSpc>
                <a:spcPct val="115000"/>
              </a:lnSpc>
              <a:spcBef>
                <a:spcPts val="0"/>
              </a:spcBef>
              <a:spcAft>
                <a:spcPts val="0"/>
              </a:spcAft>
              <a:buNone/>
            </a:pPr>
            <a:r>
              <a:rPr lang="es-ES" sz="5822" b="1">
                <a:solidFill>
                  <a:srgbClr val="00337F"/>
                </a:solidFill>
                <a:latin typeface="Montserrat"/>
                <a:ea typeface="Montserrat"/>
                <a:cs typeface="Montserrat"/>
                <a:sym typeface="Montserrat"/>
              </a:rPr>
              <a:t>HOJEAR</a:t>
            </a:r>
            <a:endParaRPr sz="3407"/>
          </a:p>
        </p:txBody>
      </p:sp>
      <p:sp>
        <p:nvSpPr>
          <p:cNvPr id="122" name="Google Shape;122;p17"/>
          <p:cNvSpPr txBox="1"/>
          <p:nvPr/>
        </p:nvSpPr>
        <p:spPr>
          <a:xfrm>
            <a:off x="1352503" y="306675"/>
            <a:ext cx="2004900" cy="717000"/>
          </a:xfrm>
          <a:prstGeom prst="rect">
            <a:avLst/>
          </a:prstGeom>
          <a:noFill/>
          <a:ln>
            <a:noFill/>
          </a:ln>
        </p:spPr>
        <p:txBody>
          <a:bodyPr spcFirstLastPara="1" wrap="square" lIns="78875" tIns="78875" rIns="78875" bIns="78875" anchor="t" anchorCtr="0">
            <a:spAutoFit/>
          </a:bodyPr>
          <a:lstStyle/>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ECHOS</a:t>
            </a:r>
            <a:endParaRPr sz="3622" b="1" dirty="0">
              <a:solidFill>
                <a:srgbClr val="20D69D"/>
              </a:solidFill>
              <a:latin typeface="Montserrat"/>
              <a:ea typeface="Montserrat"/>
              <a:cs typeface="Montserrat"/>
              <a:sym typeface="Montserrat"/>
            </a:endParaRPr>
          </a:p>
        </p:txBody>
      </p:sp>
      <p:sp>
        <p:nvSpPr>
          <p:cNvPr id="123" name="Google Shape;123;p17"/>
          <p:cNvSpPr txBox="1"/>
          <p:nvPr/>
        </p:nvSpPr>
        <p:spPr>
          <a:xfrm>
            <a:off x="5030000" y="785320"/>
            <a:ext cx="6834000" cy="1123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Afirmación objetiva, una evidencia que puede ser comprobada, medida y consensuada por distintos observadores.</a:t>
            </a:r>
            <a:endParaRPr sz="1897">
              <a:solidFill>
                <a:srgbClr val="1B181C"/>
              </a:solidFill>
              <a:latin typeface="Montserrat"/>
              <a:ea typeface="Montserrat"/>
              <a:cs typeface="Montserrat"/>
              <a:sym typeface="Montserrat"/>
            </a:endParaRPr>
          </a:p>
        </p:txBody>
      </p:sp>
      <p:cxnSp>
        <p:nvCxnSpPr>
          <p:cNvPr id="124" name="Google Shape;124;p17"/>
          <p:cNvCxnSpPr>
            <a:stCxn id="122" idx="3"/>
            <a:endCxn id="123" idx="1"/>
          </p:cNvCxnSpPr>
          <p:nvPr/>
        </p:nvCxnSpPr>
        <p:spPr>
          <a:xfrm>
            <a:off x="3357403" y="665175"/>
            <a:ext cx="1672597" cy="681745"/>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25" name="Google Shape;125;p17"/>
          <p:cNvSpPr txBox="1"/>
          <p:nvPr/>
        </p:nvSpPr>
        <p:spPr>
          <a:xfrm>
            <a:off x="5030000" y="3398570"/>
            <a:ext cx="68340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Aislar el hecho es el primer y, a menudo, el más difícil de los pasos.</a:t>
            </a:r>
            <a:endParaRPr sz="1897">
              <a:solidFill>
                <a:srgbClr val="1B181C"/>
              </a:solidFill>
              <a:latin typeface="Montserrat"/>
              <a:ea typeface="Montserrat"/>
              <a:cs typeface="Montserrat"/>
              <a:sym typeface="Montserrat"/>
            </a:endParaRPr>
          </a:p>
        </p:txBody>
      </p:sp>
      <p:cxnSp>
        <p:nvCxnSpPr>
          <p:cNvPr id="126" name="Google Shape;126;p17"/>
          <p:cNvCxnSpPr>
            <a:stCxn id="122" idx="3"/>
            <a:endCxn id="125" idx="1"/>
          </p:cNvCxnSpPr>
          <p:nvPr/>
        </p:nvCxnSpPr>
        <p:spPr>
          <a:xfrm>
            <a:off x="3357403" y="665175"/>
            <a:ext cx="1672597" cy="3127145"/>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27" name="Google Shape;127;p17"/>
          <p:cNvSpPr txBox="1"/>
          <p:nvPr/>
        </p:nvSpPr>
        <p:spPr>
          <a:xfrm>
            <a:off x="5030000" y="2259795"/>
            <a:ext cx="68340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Es el dato crudo, desprovisto de cualquier interpretación, juicio o valoración personal.</a:t>
            </a:r>
            <a:endParaRPr sz="1897">
              <a:solidFill>
                <a:srgbClr val="1B181C"/>
              </a:solidFill>
              <a:latin typeface="Montserrat"/>
              <a:ea typeface="Montserrat"/>
              <a:cs typeface="Montserrat"/>
              <a:sym typeface="Montserrat"/>
            </a:endParaRPr>
          </a:p>
        </p:txBody>
      </p:sp>
      <p:cxnSp>
        <p:nvCxnSpPr>
          <p:cNvPr id="128" name="Google Shape;128;p17"/>
          <p:cNvCxnSpPr>
            <a:stCxn id="122" idx="3"/>
            <a:endCxn id="127" idx="1"/>
          </p:cNvCxnSpPr>
          <p:nvPr/>
        </p:nvCxnSpPr>
        <p:spPr>
          <a:xfrm>
            <a:off x="3357403" y="665175"/>
            <a:ext cx="1672597" cy="1988370"/>
          </a:xfrm>
          <a:prstGeom prst="curvedConnector3">
            <a:avLst>
              <a:gd name="adj1" fmla="val 50000"/>
            </a:avLst>
          </a:prstGeom>
          <a:noFill/>
          <a:ln w="28575" cap="flat" cmpd="sng">
            <a:solidFill>
              <a:srgbClr val="37B0E6"/>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18"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34" name="Google Shape;134;p18"/>
          <p:cNvSpPr txBox="1"/>
          <p:nvPr/>
        </p:nvSpPr>
        <p:spPr>
          <a:xfrm>
            <a:off x="544611" y="341925"/>
            <a:ext cx="901200" cy="6209400"/>
          </a:xfrm>
          <a:prstGeom prst="rect">
            <a:avLst/>
          </a:prstGeom>
          <a:noFill/>
          <a:ln>
            <a:noFill/>
          </a:ln>
        </p:spPr>
        <p:txBody>
          <a:bodyPr spcFirstLastPara="1" wrap="square" lIns="78875" tIns="78875" rIns="78875" bIns="78875" anchor="t" anchorCtr="0">
            <a:spAutoFit/>
          </a:bodyPr>
          <a:lstStyle/>
          <a:p>
            <a:pPr marL="0" lvl="0" indent="0" algn="ctr" rtl="0">
              <a:lnSpc>
                <a:spcPct val="115000"/>
              </a:lnSpc>
              <a:spcBef>
                <a:spcPts val="0"/>
              </a:spcBef>
              <a:spcAft>
                <a:spcPts val="0"/>
              </a:spcAft>
              <a:buNone/>
            </a:pPr>
            <a:r>
              <a:rPr lang="es-ES" sz="5822" b="1">
                <a:solidFill>
                  <a:srgbClr val="00337F"/>
                </a:solidFill>
                <a:latin typeface="Montserrat"/>
                <a:ea typeface="Montserrat"/>
                <a:cs typeface="Montserrat"/>
                <a:sym typeface="Montserrat"/>
              </a:rPr>
              <a:t>HOJEAR</a:t>
            </a:r>
            <a:endParaRPr sz="3407"/>
          </a:p>
        </p:txBody>
      </p:sp>
      <p:sp>
        <p:nvSpPr>
          <p:cNvPr id="135" name="Google Shape;135;p18"/>
          <p:cNvSpPr txBox="1"/>
          <p:nvPr/>
        </p:nvSpPr>
        <p:spPr>
          <a:xfrm>
            <a:off x="1341295" y="1296029"/>
            <a:ext cx="3283200" cy="717000"/>
          </a:xfrm>
          <a:prstGeom prst="rect">
            <a:avLst/>
          </a:prstGeom>
          <a:noFill/>
          <a:ln>
            <a:noFill/>
          </a:ln>
        </p:spPr>
        <p:txBody>
          <a:bodyPr spcFirstLastPara="1" wrap="square" lIns="78875" tIns="78875" rIns="78875" bIns="78875" anchor="t" anchorCtr="0">
            <a:spAutoFit/>
          </a:bodyPr>
          <a:lstStyle/>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BSERVADOR</a:t>
            </a:r>
            <a:endParaRPr sz="3622" b="1" dirty="0">
              <a:solidFill>
                <a:srgbClr val="20D69D"/>
              </a:solidFill>
              <a:latin typeface="Montserrat"/>
              <a:ea typeface="Montserrat"/>
              <a:cs typeface="Montserrat"/>
              <a:sym typeface="Montserrat"/>
            </a:endParaRPr>
          </a:p>
        </p:txBody>
      </p:sp>
      <p:sp>
        <p:nvSpPr>
          <p:cNvPr id="136" name="Google Shape;136;p18"/>
          <p:cNvSpPr txBox="1"/>
          <p:nvPr/>
        </p:nvSpPr>
        <p:spPr>
          <a:xfrm>
            <a:off x="6248675" y="785325"/>
            <a:ext cx="5615400" cy="1123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Cada individuo interpreta los hechos desde una perspectiva única, moldeada por su historia personal, valores y creencias.</a:t>
            </a:r>
            <a:endParaRPr sz="1897">
              <a:solidFill>
                <a:srgbClr val="1B181C"/>
              </a:solidFill>
              <a:latin typeface="Montserrat"/>
              <a:ea typeface="Montserrat"/>
              <a:cs typeface="Montserrat"/>
              <a:sym typeface="Montserrat"/>
            </a:endParaRPr>
          </a:p>
        </p:txBody>
      </p:sp>
      <p:cxnSp>
        <p:nvCxnSpPr>
          <p:cNvPr id="137" name="Google Shape;137;p18"/>
          <p:cNvCxnSpPr>
            <a:stCxn id="135" idx="3"/>
            <a:endCxn id="136" idx="1"/>
          </p:cNvCxnSpPr>
          <p:nvPr/>
        </p:nvCxnSpPr>
        <p:spPr>
          <a:xfrm flipV="1">
            <a:off x="4624495" y="1346925"/>
            <a:ext cx="1624180" cy="307604"/>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38" name="Google Shape;138;p18"/>
          <p:cNvSpPr txBox="1"/>
          <p:nvPr/>
        </p:nvSpPr>
        <p:spPr>
          <a:xfrm>
            <a:off x="6248675" y="2407975"/>
            <a:ext cx="5615400" cy="1459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Como señala Olalla, </a:t>
            </a:r>
            <a:r>
              <a:rPr lang="es-ES" sz="1897" i="1">
                <a:solidFill>
                  <a:srgbClr val="1B181C"/>
                </a:solidFill>
                <a:latin typeface="Montserrat"/>
                <a:ea typeface="Montserrat"/>
                <a:cs typeface="Montserrat"/>
                <a:sym typeface="Montserrat"/>
              </a:rPr>
              <a:t>"el observador particular que tú eres está reconstruyendo una 'experiencia', no definiendo la 'esencia' de una emoción".</a:t>
            </a:r>
            <a:endParaRPr sz="1897" i="1">
              <a:solidFill>
                <a:srgbClr val="1B181C"/>
              </a:solidFill>
              <a:latin typeface="Montserrat"/>
              <a:ea typeface="Montserrat"/>
              <a:cs typeface="Montserrat"/>
              <a:sym typeface="Montserrat"/>
            </a:endParaRPr>
          </a:p>
        </p:txBody>
      </p:sp>
      <p:cxnSp>
        <p:nvCxnSpPr>
          <p:cNvPr id="139" name="Google Shape;139;p18"/>
          <p:cNvCxnSpPr>
            <a:stCxn id="135" idx="3"/>
            <a:endCxn id="138" idx="1"/>
          </p:cNvCxnSpPr>
          <p:nvPr/>
        </p:nvCxnSpPr>
        <p:spPr>
          <a:xfrm>
            <a:off x="4624495" y="1654529"/>
            <a:ext cx="1624180" cy="1483046"/>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40" name="Google Shape;140;p18"/>
          <p:cNvSpPr txBox="1"/>
          <p:nvPr/>
        </p:nvSpPr>
        <p:spPr>
          <a:xfrm>
            <a:off x="6248675" y="4210250"/>
            <a:ext cx="56154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La reconstrucción debe dar cuenta de la multiplicidad de observadores.</a:t>
            </a:r>
            <a:endParaRPr sz="1897">
              <a:solidFill>
                <a:srgbClr val="1B181C"/>
              </a:solidFill>
              <a:latin typeface="Montserrat"/>
              <a:ea typeface="Montserrat"/>
              <a:cs typeface="Montserrat"/>
              <a:sym typeface="Montserrat"/>
            </a:endParaRPr>
          </a:p>
        </p:txBody>
      </p:sp>
      <p:cxnSp>
        <p:nvCxnSpPr>
          <p:cNvPr id="141" name="Google Shape;141;p18"/>
          <p:cNvCxnSpPr>
            <a:stCxn id="135" idx="3"/>
            <a:endCxn id="140" idx="1"/>
          </p:cNvCxnSpPr>
          <p:nvPr/>
        </p:nvCxnSpPr>
        <p:spPr>
          <a:xfrm>
            <a:off x="4624495" y="1654529"/>
            <a:ext cx="1624180" cy="2949471"/>
          </a:xfrm>
          <a:prstGeom prst="curvedConnector3">
            <a:avLst>
              <a:gd name="adj1" fmla="val 50000"/>
            </a:avLst>
          </a:prstGeom>
          <a:noFill/>
          <a:ln w="28575" cap="flat" cmpd="sng">
            <a:solidFill>
              <a:srgbClr val="37B0E6"/>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19"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47" name="Google Shape;147;p19"/>
          <p:cNvSpPr txBox="1"/>
          <p:nvPr/>
        </p:nvSpPr>
        <p:spPr>
          <a:xfrm>
            <a:off x="544611" y="341925"/>
            <a:ext cx="901200" cy="6209400"/>
          </a:xfrm>
          <a:prstGeom prst="rect">
            <a:avLst/>
          </a:prstGeom>
          <a:noFill/>
          <a:ln>
            <a:noFill/>
          </a:ln>
        </p:spPr>
        <p:txBody>
          <a:bodyPr spcFirstLastPara="1" wrap="square" lIns="78875" tIns="78875" rIns="78875" bIns="78875" anchor="t" anchorCtr="0">
            <a:spAutoFit/>
          </a:bodyPr>
          <a:lstStyle/>
          <a:p>
            <a:pPr marL="0" lvl="0" indent="0" algn="ctr" rtl="0">
              <a:lnSpc>
                <a:spcPct val="115000"/>
              </a:lnSpc>
              <a:spcBef>
                <a:spcPts val="0"/>
              </a:spcBef>
              <a:spcAft>
                <a:spcPts val="0"/>
              </a:spcAft>
              <a:buNone/>
            </a:pPr>
            <a:r>
              <a:rPr lang="es-ES" sz="5822" b="1">
                <a:solidFill>
                  <a:srgbClr val="00337F"/>
                </a:solidFill>
                <a:latin typeface="Montserrat"/>
                <a:ea typeface="Montserrat"/>
                <a:cs typeface="Montserrat"/>
                <a:sym typeface="Montserrat"/>
              </a:rPr>
              <a:t>HOJEAR</a:t>
            </a:r>
            <a:endParaRPr sz="3407"/>
          </a:p>
        </p:txBody>
      </p:sp>
      <p:sp>
        <p:nvSpPr>
          <p:cNvPr id="148" name="Google Shape;148;p19"/>
          <p:cNvSpPr txBox="1"/>
          <p:nvPr/>
        </p:nvSpPr>
        <p:spPr>
          <a:xfrm>
            <a:off x="1341297" y="2304200"/>
            <a:ext cx="1875600" cy="717000"/>
          </a:xfrm>
          <a:prstGeom prst="rect">
            <a:avLst/>
          </a:prstGeom>
          <a:noFill/>
          <a:ln>
            <a:noFill/>
          </a:ln>
        </p:spPr>
        <p:txBody>
          <a:bodyPr spcFirstLastPara="1" wrap="square" lIns="78875" tIns="78875" rIns="78875" bIns="78875" anchor="t" anchorCtr="0">
            <a:spAutoFit/>
          </a:bodyPr>
          <a:lstStyle/>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UICIOS</a:t>
            </a:r>
            <a:endParaRPr sz="3622" b="1" dirty="0">
              <a:solidFill>
                <a:srgbClr val="20D69D"/>
              </a:solidFill>
              <a:latin typeface="Montserrat"/>
              <a:ea typeface="Montserrat"/>
              <a:cs typeface="Montserrat"/>
              <a:sym typeface="Montserrat"/>
            </a:endParaRPr>
          </a:p>
        </p:txBody>
      </p:sp>
      <p:sp>
        <p:nvSpPr>
          <p:cNvPr id="149" name="Google Shape;149;p19"/>
          <p:cNvSpPr txBox="1"/>
          <p:nvPr/>
        </p:nvSpPr>
        <p:spPr>
          <a:xfrm>
            <a:off x="6248675" y="785325"/>
            <a:ext cx="5615400" cy="1123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Los "Juicios" son las evaluaciones, opiniones e interpretaciones que el observador emite sobre los hechos.</a:t>
            </a:r>
            <a:endParaRPr sz="1897">
              <a:solidFill>
                <a:srgbClr val="1B181C"/>
              </a:solidFill>
              <a:latin typeface="Montserrat"/>
              <a:ea typeface="Montserrat"/>
              <a:cs typeface="Montserrat"/>
              <a:sym typeface="Montserrat"/>
            </a:endParaRPr>
          </a:p>
        </p:txBody>
      </p:sp>
      <p:cxnSp>
        <p:nvCxnSpPr>
          <p:cNvPr id="150" name="Google Shape;150;p19"/>
          <p:cNvCxnSpPr>
            <a:stCxn id="148" idx="3"/>
            <a:endCxn id="149" idx="1"/>
          </p:cNvCxnSpPr>
          <p:nvPr/>
        </p:nvCxnSpPr>
        <p:spPr>
          <a:xfrm flipV="1">
            <a:off x="3216897" y="1346925"/>
            <a:ext cx="3031778" cy="1315775"/>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51" name="Google Shape;151;p19"/>
          <p:cNvSpPr txBox="1"/>
          <p:nvPr/>
        </p:nvSpPr>
        <p:spPr>
          <a:xfrm>
            <a:off x="6248675" y="2233700"/>
            <a:ext cx="56154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Son el verdadero motor que genera y sostiene la emoción.</a:t>
            </a:r>
            <a:endParaRPr sz="1897">
              <a:solidFill>
                <a:srgbClr val="1B181C"/>
              </a:solidFill>
              <a:latin typeface="Montserrat"/>
              <a:ea typeface="Montserrat"/>
              <a:cs typeface="Montserrat"/>
              <a:sym typeface="Montserrat"/>
            </a:endParaRPr>
          </a:p>
        </p:txBody>
      </p:sp>
      <p:cxnSp>
        <p:nvCxnSpPr>
          <p:cNvPr id="152" name="Google Shape;152;p19"/>
          <p:cNvCxnSpPr>
            <a:stCxn id="148" idx="3"/>
            <a:endCxn id="151" idx="1"/>
          </p:cNvCxnSpPr>
          <p:nvPr/>
        </p:nvCxnSpPr>
        <p:spPr>
          <a:xfrm flipV="1">
            <a:off x="3216897" y="2627450"/>
            <a:ext cx="3031778" cy="35250"/>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53" name="Google Shape;153;p19"/>
          <p:cNvSpPr txBox="1"/>
          <p:nvPr/>
        </p:nvSpPr>
        <p:spPr>
          <a:xfrm>
            <a:off x="6248675" y="3346375"/>
            <a:ext cx="5615400" cy="1123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Es aquí donde el proceso busca revelar las narrativas, a menudo inconscientes, que sustentan el estado de ánimo.</a:t>
            </a:r>
            <a:endParaRPr sz="1897">
              <a:solidFill>
                <a:srgbClr val="1B181C"/>
              </a:solidFill>
              <a:latin typeface="Montserrat"/>
              <a:ea typeface="Montserrat"/>
              <a:cs typeface="Montserrat"/>
              <a:sym typeface="Montserrat"/>
            </a:endParaRPr>
          </a:p>
        </p:txBody>
      </p:sp>
      <p:cxnSp>
        <p:nvCxnSpPr>
          <p:cNvPr id="154" name="Google Shape;154;p19"/>
          <p:cNvCxnSpPr>
            <a:stCxn id="148" idx="3"/>
            <a:endCxn id="153" idx="1"/>
          </p:cNvCxnSpPr>
          <p:nvPr/>
        </p:nvCxnSpPr>
        <p:spPr>
          <a:xfrm>
            <a:off x="3216897" y="2662700"/>
            <a:ext cx="3031778" cy="1245275"/>
          </a:xfrm>
          <a:prstGeom prst="curvedConnector3">
            <a:avLst>
              <a:gd name="adj1" fmla="val 50000"/>
            </a:avLst>
          </a:prstGeom>
          <a:noFill/>
          <a:ln w="28575" cap="flat" cmpd="sng">
            <a:solidFill>
              <a:srgbClr val="37B0E6"/>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0"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60" name="Google Shape;160;p20"/>
          <p:cNvSpPr txBox="1"/>
          <p:nvPr/>
        </p:nvSpPr>
        <p:spPr>
          <a:xfrm>
            <a:off x="544611" y="341925"/>
            <a:ext cx="901200" cy="6209400"/>
          </a:xfrm>
          <a:prstGeom prst="rect">
            <a:avLst/>
          </a:prstGeom>
          <a:noFill/>
          <a:ln>
            <a:noFill/>
          </a:ln>
        </p:spPr>
        <p:txBody>
          <a:bodyPr spcFirstLastPara="1" wrap="square" lIns="78875" tIns="78875" rIns="78875" bIns="78875" anchor="t" anchorCtr="0">
            <a:spAutoFit/>
          </a:bodyPr>
          <a:lstStyle/>
          <a:p>
            <a:pPr marL="0" lvl="0" indent="0" algn="ctr" rtl="0">
              <a:lnSpc>
                <a:spcPct val="115000"/>
              </a:lnSpc>
              <a:spcBef>
                <a:spcPts val="0"/>
              </a:spcBef>
              <a:spcAft>
                <a:spcPts val="0"/>
              </a:spcAft>
              <a:buNone/>
            </a:pPr>
            <a:r>
              <a:rPr lang="es-ES" sz="5822" b="1">
                <a:solidFill>
                  <a:srgbClr val="00337F"/>
                </a:solidFill>
                <a:latin typeface="Montserrat"/>
                <a:ea typeface="Montserrat"/>
                <a:cs typeface="Montserrat"/>
                <a:sym typeface="Montserrat"/>
              </a:rPr>
              <a:t>HOJEAR</a:t>
            </a:r>
            <a:endParaRPr sz="3407"/>
          </a:p>
        </p:txBody>
      </p:sp>
      <p:sp>
        <p:nvSpPr>
          <p:cNvPr id="161" name="Google Shape;161;p20"/>
          <p:cNvSpPr txBox="1"/>
          <p:nvPr/>
        </p:nvSpPr>
        <p:spPr>
          <a:xfrm>
            <a:off x="1445811" y="3301281"/>
            <a:ext cx="3154200" cy="717000"/>
          </a:xfrm>
          <a:prstGeom prst="rect">
            <a:avLst/>
          </a:prstGeom>
          <a:noFill/>
          <a:ln>
            <a:noFill/>
          </a:ln>
        </p:spPr>
        <p:txBody>
          <a:bodyPr spcFirstLastPara="1" wrap="square" lIns="78875" tIns="78875" rIns="78875" bIns="78875" anchor="t" anchorCtr="0">
            <a:spAutoFit/>
          </a:bodyPr>
          <a:lstStyle/>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EMOCIONES</a:t>
            </a:r>
            <a:endParaRPr sz="3622" b="1" dirty="0">
              <a:solidFill>
                <a:srgbClr val="20D69D"/>
              </a:solidFill>
              <a:latin typeface="Montserrat"/>
              <a:ea typeface="Montserrat"/>
              <a:cs typeface="Montserrat"/>
              <a:sym typeface="Montserrat"/>
            </a:endParaRPr>
          </a:p>
        </p:txBody>
      </p:sp>
      <p:sp>
        <p:nvSpPr>
          <p:cNvPr id="162" name="Google Shape;162;p20"/>
          <p:cNvSpPr txBox="1"/>
          <p:nvPr/>
        </p:nvSpPr>
        <p:spPr>
          <a:xfrm>
            <a:off x="6248675" y="1852125"/>
            <a:ext cx="56154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Este es el fenómeno central que se está reconstruyendo.</a:t>
            </a:r>
            <a:endParaRPr sz="1897">
              <a:solidFill>
                <a:srgbClr val="1B181C"/>
              </a:solidFill>
              <a:latin typeface="Montserrat"/>
              <a:ea typeface="Montserrat"/>
              <a:cs typeface="Montserrat"/>
              <a:sym typeface="Montserrat"/>
            </a:endParaRPr>
          </a:p>
        </p:txBody>
      </p:sp>
      <p:cxnSp>
        <p:nvCxnSpPr>
          <p:cNvPr id="163" name="Google Shape;163;p20"/>
          <p:cNvCxnSpPr>
            <a:stCxn id="161" idx="3"/>
            <a:endCxn id="162" idx="1"/>
          </p:cNvCxnSpPr>
          <p:nvPr/>
        </p:nvCxnSpPr>
        <p:spPr>
          <a:xfrm flipV="1">
            <a:off x="4600011" y="2245875"/>
            <a:ext cx="1648664" cy="1413906"/>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64" name="Google Shape;164;p20"/>
          <p:cNvSpPr txBox="1"/>
          <p:nvPr/>
        </p:nvSpPr>
        <p:spPr>
          <a:xfrm>
            <a:off x="6248675" y="3010375"/>
            <a:ext cx="5615400" cy="1795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La "Emoción" o "Estado de Ánimo" es la predisposición específica para la acción que surge como resultado de los juicios que un observador tiene sobre determinados hechos.</a:t>
            </a:r>
            <a:endParaRPr sz="1897">
              <a:solidFill>
                <a:srgbClr val="1B181C"/>
              </a:solidFill>
              <a:latin typeface="Montserrat"/>
              <a:ea typeface="Montserrat"/>
              <a:cs typeface="Montserrat"/>
              <a:sym typeface="Montserrat"/>
            </a:endParaRPr>
          </a:p>
        </p:txBody>
      </p:sp>
      <p:cxnSp>
        <p:nvCxnSpPr>
          <p:cNvPr id="165" name="Google Shape;165;p20"/>
          <p:cNvCxnSpPr>
            <a:stCxn id="161" idx="3"/>
            <a:endCxn id="164" idx="1"/>
          </p:cNvCxnSpPr>
          <p:nvPr/>
        </p:nvCxnSpPr>
        <p:spPr>
          <a:xfrm>
            <a:off x="4600011" y="3659781"/>
            <a:ext cx="1648664" cy="248194"/>
          </a:xfrm>
          <a:prstGeom prst="curvedConnector3">
            <a:avLst>
              <a:gd name="adj1" fmla="val 50000"/>
            </a:avLst>
          </a:prstGeom>
          <a:noFill/>
          <a:ln w="28575" cap="flat" cmpd="sng">
            <a:solidFill>
              <a:srgbClr val="37B0E6"/>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21"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71" name="Google Shape;171;p21"/>
          <p:cNvSpPr txBox="1"/>
          <p:nvPr/>
        </p:nvSpPr>
        <p:spPr>
          <a:xfrm>
            <a:off x="544611" y="341925"/>
            <a:ext cx="901200" cy="6209400"/>
          </a:xfrm>
          <a:prstGeom prst="rect">
            <a:avLst/>
          </a:prstGeom>
          <a:noFill/>
          <a:ln>
            <a:noFill/>
          </a:ln>
        </p:spPr>
        <p:txBody>
          <a:bodyPr spcFirstLastPara="1" wrap="square" lIns="78875" tIns="78875" rIns="78875" bIns="78875" anchor="t" anchorCtr="0">
            <a:spAutoFit/>
          </a:bodyPr>
          <a:lstStyle/>
          <a:p>
            <a:pPr marL="0" lvl="0" indent="0" algn="ctr" rtl="0">
              <a:lnSpc>
                <a:spcPct val="115000"/>
              </a:lnSpc>
              <a:spcBef>
                <a:spcPts val="0"/>
              </a:spcBef>
              <a:spcAft>
                <a:spcPts val="0"/>
              </a:spcAft>
              <a:buNone/>
            </a:pPr>
            <a:r>
              <a:rPr lang="es-ES" sz="5822" b="1">
                <a:solidFill>
                  <a:srgbClr val="00337F"/>
                </a:solidFill>
                <a:latin typeface="Montserrat"/>
                <a:ea typeface="Montserrat"/>
                <a:cs typeface="Montserrat"/>
                <a:sym typeface="Montserrat"/>
              </a:rPr>
              <a:t>HOJEAR</a:t>
            </a:r>
            <a:endParaRPr sz="3407"/>
          </a:p>
        </p:txBody>
      </p:sp>
      <p:sp>
        <p:nvSpPr>
          <p:cNvPr id="172" name="Google Shape;172;p21"/>
          <p:cNvSpPr txBox="1"/>
          <p:nvPr/>
        </p:nvSpPr>
        <p:spPr>
          <a:xfrm>
            <a:off x="1445811" y="4324329"/>
            <a:ext cx="1768200" cy="717000"/>
          </a:xfrm>
          <a:prstGeom prst="rect">
            <a:avLst/>
          </a:prstGeom>
          <a:noFill/>
          <a:ln>
            <a:noFill/>
          </a:ln>
        </p:spPr>
        <p:txBody>
          <a:bodyPr spcFirstLastPara="1" wrap="square" lIns="78875" tIns="78875" rIns="78875" bIns="78875" anchor="t" anchorCtr="0">
            <a:spAutoFit/>
          </a:bodyPr>
          <a:lstStyle/>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CCIÓN</a:t>
            </a:r>
            <a:endParaRPr sz="3622" b="1" dirty="0">
              <a:solidFill>
                <a:srgbClr val="20D69D"/>
              </a:solidFill>
              <a:latin typeface="Montserrat"/>
              <a:ea typeface="Montserrat"/>
              <a:cs typeface="Montserrat"/>
              <a:sym typeface="Montserrat"/>
            </a:endParaRPr>
          </a:p>
        </p:txBody>
      </p:sp>
      <p:sp>
        <p:nvSpPr>
          <p:cNvPr id="173" name="Google Shape;173;p21"/>
          <p:cNvSpPr txBox="1"/>
          <p:nvPr/>
        </p:nvSpPr>
        <p:spPr>
          <a:xfrm>
            <a:off x="6248800" y="2678000"/>
            <a:ext cx="5615400" cy="1123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Es la predisposición para la acción que se dispara a partir de la emoción o estado de ánimo</a:t>
            </a:r>
            <a:endParaRPr sz="1897">
              <a:solidFill>
                <a:srgbClr val="1B181C"/>
              </a:solidFill>
              <a:latin typeface="Montserrat"/>
              <a:ea typeface="Montserrat"/>
              <a:cs typeface="Montserrat"/>
              <a:sym typeface="Montserrat"/>
            </a:endParaRPr>
          </a:p>
        </p:txBody>
      </p:sp>
      <p:cxnSp>
        <p:nvCxnSpPr>
          <p:cNvPr id="174" name="Google Shape;174;p21"/>
          <p:cNvCxnSpPr>
            <a:stCxn id="172" idx="3"/>
            <a:endCxn id="173" idx="1"/>
          </p:cNvCxnSpPr>
          <p:nvPr/>
        </p:nvCxnSpPr>
        <p:spPr>
          <a:xfrm flipV="1">
            <a:off x="3214011" y="3239600"/>
            <a:ext cx="3034789" cy="1443229"/>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75" name="Google Shape;175;p21"/>
          <p:cNvSpPr txBox="1"/>
          <p:nvPr/>
        </p:nvSpPr>
        <p:spPr>
          <a:xfrm>
            <a:off x="6248800" y="4218575"/>
            <a:ext cx="5615400" cy="1123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Las acciones pueden ser correr, intervenir, quedarse, abandonar, castigar, esconderse, o declarar gratitud, entre otras</a:t>
            </a:r>
            <a:endParaRPr sz="1897">
              <a:solidFill>
                <a:srgbClr val="1B181C"/>
              </a:solidFill>
              <a:latin typeface="Montserrat"/>
              <a:ea typeface="Montserrat"/>
              <a:cs typeface="Montserrat"/>
              <a:sym typeface="Montserrat"/>
            </a:endParaRPr>
          </a:p>
        </p:txBody>
      </p:sp>
      <p:cxnSp>
        <p:nvCxnSpPr>
          <p:cNvPr id="176" name="Google Shape;176;p21"/>
          <p:cNvCxnSpPr>
            <a:stCxn id="172" idx="3"/>
            <a:endCxn id="175" idx="1"/>
          </p:cNvCxnSpPr>
          <p:nvPr/>
        </p:nvCxnSpPr>
        <p:spPr>
          <a:xfrm>
            <a:off x="3214011" y="4682829"/>
            <a:ext cx="3034789" cy="97346"/>
          </a:xfrm>
          <a:prstGeom prst="curvedConnector3">
            <a:avLst>
              <a:gd name="adj1" fmla="val 50000"/>
            </a:avLst>
          </a:prstGeom>
          <a:noFill/>
          <a:ln w="28575" cap="flat" cmpd="sng">
            <a:solidFill>
              <a:srgbClr val="37B0E6"/>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22"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82" name="Google Shape;182;p22"/>
          <p:cNvSpPr txBox="1"/>
          <p:nvPr/>
        </p:nvSpPr>
        <p:spPr>
          <a:xfrm>
            <a:off x="544611" y="341925"/>
            <a:ext cx="901200" cy="6209400"/>
          </a:xfrm>
          <a:prstGeom prst="rect">
            <a:avLst/>
          </a:prstGeom>
          <a:noFill/>
          <a:ln>
            <a:noFill/>
          </a:ln>
        </p:spPr>
        <p:txBody>
          <a:bodyPr spcFirstLastPara="1" wrap="square" lIns="78875" tIns="78875" rIns="78875" bIns="78875" anchor="t" anchorCtr="0">
            <a:spAutoFit/>
          </a:bodyPr>
          <a:lstStyle/>
          <a:p>
            <a:pPr marL="0" lvl="0" indent="0" algn="ctr" rtl="0">
              <a:lnSpc>
                <a:spcPct val="115000"/>
              </a:lnSpc>
              <a:spcBef>
                <a:spcPts val="0"/>
              </a:spcBef>
              <a:spcAft>
                <a:spcPts val="0"/>
              </a:spcAft>
              <a:buNone/>
            </a:pPr>
            <a:r>
              <a:rPr lang="es-ES" sz="5822" b="1">
                <a:solidFill>
                  <a:srgbClr val="00337F"/>
                </a:solidFill>
                <a:latin typeface="Montserrat"/>
                <a:ea typeface="Montserrat"/>
                <a:cs typeface="Montserrat"/>
                <a:sym typeface="Montserrat"/>
              </a:rPr>
              <a:t>HOJEAR</a:t>
            </a:r>
            <a:endParaRPr sz="3407"/>
          </a:p>
        </p:txBody>
      </p:sp>
      <p:sp>
        <p:nvSpPr>
          <p:cNvPr id="183" name="Google Shape;183;p22"/>
          <p:cNvSpPr txBox="1"/>
          <p:nvPr/>
        </p:nvSpPr>
        <p:spPr>
          <a:xfrm>
            <a:off x="1302109" y="5339904"/>
            <a:ext cx="2807700" cy="717000"/>
          </a:xfrm>
          <a:prstGeom prst="rect">
            <a:avLst/>
          </a:prstGeom>
          <a:noFill/>
          <a:ln>
            <a:noFill/>
          </a:ln>
        </p:spPr>
        <p:txBody>
          <a:bodyPr spcFirstLastPara="1" wrap="square" lIns="78875" tIns="78875" rIns="78875" bIns="78875" anchor="t" anchorCtr="0">
            <a:spAutoFit/>
          </a:bodyPr>
          <a:lstStyle/>
          <a:p>
            <a:pPr marL="0" lvl="0" indent="0" algn="l" rtl="0">
              <a:lnSpc>
                <a:spcPct val="184000"/>
              </a:lnSpc>
              <a:spcBef>
                <a:spcPts val="0"/>
              </a:spcBef>
              <a:spcAft>
                <a:spcPts val="0"/>
              </a:spcAft>
              <a:buNone/>
            </a:pPr>
            <a:r>
              <a:rPr lang="es-ES" sz="3622" b="1" dirty="0">
                <a:solidFill>
                  <a:srgbClr val="20D69D"/>
                </a:solidFill>
                <a:latin typeface="Montserrat"/>
                <a:ea typeface="Montserrat"/>
                <a:cs typeface="Montserrat"/>
                <a:sym typeface="Montserrat"/>
              </a:rPr>
              <a:t>ESULTADO</a:t>
            </a:r>
            <a:endParaRPr sz="3622" b="1" dirty="0">
              <a:solidFill>
                <a:srgbClr val="20D69D"/>
              </a:solidFill>
              <a:latin typeface="Montserrat"/>
              <a:ea typeface="Montserrat"/>
              <a:cs typeface="Montserrat"/>
              <a:sym typeface="Montserrat"/>
            </a:endParaRPr>
          </a:p>
        </p:txBody>
      </p:sp>
      <p:sp>
        <p:nvSpPr>
          <p:cNvPr id="184" name="Google Shape;184;p22"/>
          <p:cNvSpPr txBox="1"/>
          <p:nvPr/>
        </p:nvSpPr>
        <p:spPr>
          <a:xfrm>
            <a:off x="6248800" y="1519075"/>
            <a:ext cx="5615400" cy="21312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La meta final de la reconstrucción es facilitar la reflexión para que el coachee pueda elegir contarse un cuento diferente o darse cuenta de que el cuento original (su interpretación o juicio) no era tan acorde a lo que realmente se observa</a:t>
            </a:r>
            <a:endParaRPr sz="1897">
              <a:solidFill>
                <a:srgbClr val="1B181C"/>
              </a:solidFill>
              <a:latin typeface="Montserrat"/>
              <a:ea typeface="Montserrat"/>
              <a:cs typeface="Montserrat"/>
              <a:sym typeface="Montserrat"/>
            </a:endParaRPr>
          </a:p>
        </p:txBody>
      </p:sp>
      <p:cxnSp>
        <p:nvCxnSpPr>
          <p:cNvPr id="185" name="Google Shape;185;p22"/>
          <p:cNvCxnSpPr>
            <a:stCxn id="183" idx="3"/>
            <a:endCxn id="184" idx="1"/>
          </p:cNvCxnSpPr>
          <p:nvPr/>
        </p:nvCxnSpPr>
        <p:spPr>
          <a:xfrm flipV="1">
            <a:off x="4109809" y="2584675"/>
            <a:ext cx="2138991" cy="3113729"/>
          </a:xfrm>
          <a:prstGeom prst="curvedConnector3">
            <a:avLst>
              <a:gd name="adj1" fmla="val 50000"/>
            </a:avLst>
          </a:prstGeom>
          <a:noFill/>
          <a:ln w="28575" cap="flat" cmpd="sng">
            <a:solidFill>
              <a:srgbClr val="37B0E6"/>
            </a:solidFill>
            <a:prstDash val="solid"/>
            <a:round/>
            <a:headEnd type="none" w="med" len="med"/>
            <a:tailEnd type="triangle" w="med" len="med"/>
          </a:ln>
        </p:spPr>
      </p:cxnSp>
      <p:sp>
        <p:nvSpPr>
          <p:cNvPr id="186" name="Google Shape;186;p22"/>
          <p:cNvSpPr txBox="1"/>
          <p:nvPr/>
        </p:nvSpPr>
        <p:spPr>
          <a:xfrm>
            <a:off x="6248800" y="4218575"/>
            <a:ext cx="5615400" cy="787500"/>
          </a:xfrm>
          <a:prstGeom prst="rect">
            <a:avLst/>
          </a:prstGeom>
          <a:noFill/>
          <a:ln>
            <a:noFill/>
          </a:ln>
        </p:spPr>
        <p:txBody>
          <a:bodyPr spcFirstLastPara="1" wrap="square" lIns="78875" tIns="78875" rIns="78875" bIns="78875" anchor="t" anchorCtr="0">
            <a:spAutoFit/>
          </a:bodyPr>
          <a:lstStyle/>
          <a:p>
            <a:pPr marL="0" lvl="0" indent="0" algn="l" rtl="0">
              <a:lnSpc>
                <a:spcPct val="115000"/>
              </a:lnSpc>
              <a:spcBef>
                <a:spcPts val="863"/>
              </a:spcBef>
              <a:spcAft>
                <a:spcPts val="0"/>
              </a:spcAft>
              <a:buNone/>
            </a:pPr>
            <a:r>
              <a:rPr lang="es-ES" sz="1897">
                <a:solidFill>
                  <a:srgbClr val="1B181C"/>
                </a:solidFill>
                <a:latin typeface="Montserrat"/>
                <a:ea typeface="Montserrat"/>
                <a:cs typeface="Montserrat"/>
                <a:sym typeface="Montserrat"/>
              </a:rPr>
              <a:t>Es el resultado obtenido a partir de la acción elegida</a:t>
            </a:r>
            <a:endParaRPr sz="1897">
              <a:solidFill>
                <a:srgbClr val="1B181C"/>
              </a:solidFill>
              <a:latin typeface="Montserrat"/>
              <a:ea typeface="Montserrat"/>
              <a:cs typeface="Montserrat"/>
              <a:sym typeface="Montserrat"/>
            </a:endParaRPr>
          </a:p>
        </p:txBody>
      </p:sp>
      <p:cxnSp>
        <p:nvCxnSpPr>
          <p:cNvPr id="187" name="Google Shape;187;p22"/>
          <p:cNvCxnSpPr>
            <a:stCxn id="183" idx="3"/>
            <a:endCxn id="186" idx="1"/>
          </p:cNvCxnSpPr>
          <p:nvPr/>
        </p:nvCxnSpPr>
        <p:spPr>
          <a:xfrm flipV="1">
            <a:off x="4109809" y="4612325"/>
            <a:ext cx="2138991" cy="1086079"/>
          </a:xfrm>
          <a:prstGeom prst="curvedConnector3">
            <a:avLst>
              <a:gd name="adj1" fmla="val 50000"/>
            </a:avLst>
          </a:prstGeom>
          <a:noFill/>
          <a:ln w="28575" cap="flat" cmpd="sng">
            <a:solidFill>
              <a:srgbClr val="37B0E6"/>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p23"/>
          <p:cNvSpPr txBox="1"/>
          <p:nvPr/>
        </p:nvSpPr>
        <p:spPr>
          <a:xfrm>
            <a:off x="5828700" y="1443325"/>
            <a:ext cx="6363300" cy="2663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5000"/>
              </a:lnSpc>
              <a:spcBef>
                <a:spcPts val="0"/>
              </a:spcBef>
              <a:spcAft>
                <a:spcPts val="1300"/>
              </a:spcAft>
              <a:buClr>
                <a:srgbClr val="000000"/>
              </a:buClr>
              <a:buSzPts val="3200"/>
              <a:buFont typeface="Arial"/>
              <a:buNone/>
            </a:pPr>
            <a:r>
              <a:rPr lang="es-ES" sz="7200" b="1">
                <a:solidFill>
                  <a:srgbClr val="18205E"/>
                </a:solidFill>
                <a:latin typeface="Montserrat"/>
                <a:ea typeface="Montserrat"/>
                <a:cs typeface="Montserrat"/>
                <a:sym typeface="Montserrat"/>
              </a:rPr>
              <a:t>GRACIAS</a:t>
            </a:r>
            <a:endParaRPr sz="7200" b="1">
              <a:solidFill>
                <a:srgbClr val="18205E"/>
              </a:solidFill>
              <a:latin typeface="Montserrat"/>
              <a:ea typeface="Montserrat"/>
              <a:cs typeface="Montserrat"/>
              <a:sym typeface="Montserrat"/>
            </a:endParaRPr>
          </a:p>
        </p:txBody>
      </p:sp>
      <p:pic>
        <p:nvPicPr>
          <p:cNvPr id="193" name="Google Shape;193;p23" title="Trasnparente azul.png"/>
          <p:cNvPicPr preferRelativeResize="0"/>
          <p:nvPr/>
        </p:nvPicPr>
        <p:blipFill>
          <a:blip r:embed="rId4">
            <a:alphaModFix/>
          </a:blip>
          <a:stretch>
            <a:fillRect/>
          </a:stretch>
        </p:blipFill>
        <p:spPr>
          <a:xfrm>
            <a:off x="6700825" y="4440301"/>
            <a:ext cx="4619050" cy="13337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1583</Words>
  <Application>Microsoft Macintosh PowerPoint</Application>
  <PresentationFormat>Panorámica</PresentationFormat>
  <Paragraphs>130</Paragraphs>
  <Slides>10</Slides>
  <Notes>10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Calibri</vt:lpstr>
      <vt:lpstr>Montserrat</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Hector Mantese</cp:lastModifiedBy>
  <cp:revision>1</cp:revision>
  <dcterms:modified xsi:type="dcterms:W3CDTF">2025-10-21T19:49:49Z</dcterms:modified>
</cp:coreProperties>
</file>