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10287000" cx="18288000"/>
  <p:notesSz cx="6858000" cy="9144000"/>
  <p:embeddedFontLst>
    <p:embeddedFont>
      <p:font typeface="Montserrat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g1zn4jIqKNhormQ2diEr6eypND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4C2A85-CE82-4034-AE33-FDD2D393809A}">
  <a:tblStyle styleId="{BE4C2A85-CE82-4034-AE33-FDD2D393809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9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0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2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3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4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18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19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b6c9b34fbd_0_4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3b6c9b34fbd_0_41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 showMasterSp="0">
  <p:cSld name="1_Two Content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0579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  <a:defRPr b="0" i="0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3"/>
          <p:cNvSpPr txBox="1"/>
          <p:nvPr>
            <p:ph idx="1" type="body"/>
          </p:nvPr>
        </p:nvSpPr>
        <p:spPr>
          <a:xfrm>
            <a:off x="1587341" y="1707833"/>
            <a:ext cx="3851910" cy="6347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490537" lvl="0" marL="457200" algn="l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>
                <a:schemeClr val="lt1"/>
              </a:buClr>
              <a:buSzPts val="4125"/>
              <a:buChar char="•"/>
              <a:defRPr b="0" i="0" sz="412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2" type="body"/>
          </p:nvPr>
        </p:nvSpPr>
        <p:spPr>
          <a:xfrm>
            <a:off x="9418320" y="2366010"/>
            <a:ext cx="795528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3" name="Google Shape;53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4" name="Google Shape;54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1" name="Google Shape;61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3" name="Google Shape;63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2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3" Type="http://schemas.openxmlformats.org/officeDocument/2006/relationships/image" Target="../media/image15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7.png"/><Relationship Id="rId1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24.png"/><Relationship Id="rId8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11776" r="11776" t="0"/>
          <a:stretch/>
        </p:blipFill>
        <p:spPr>
          <a:xfrm>
            <a:off x="7403917" y="0"/>
            <a:ext cx="11900083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 rot="5400000">
            <a:off x="41151" y="-41151"/>
            <a:ext cx="10287000" cy="10369302"/>
          </a:xfrm>
          <a:custGeom>
            <a:rect b="b" l="l" r="r" t="t"/>
            <a:pathLst>
              <a:path extrusionOk="0" h="3155596" w="3130550">
                <a:moveTo>
                  <a:pt x="0" y="1123950"/>
                </a:moveTo>
                <a:lnTo>
                  <a:pt x="0" y="3155596"/>
                </a:lnTo>
                <a:lnTo>
                  <a:pt x="3130550" y="3155596"/>
                </a:lnTo>
                <a:lnTo>
                  <a:pt x="3130550" y="0"/>
                </a:lnTo>
                <a:close/>
              </a:path>
            </a:pathLst>
          </a:custGeom>
          <a:solidFill>
            <a:srgbClr val="0741B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 rot="5400000">
            <a:off x="3423372" y="3341070"/>
            <a:ext cx="3522559" cy="10369302"/>
          </a:xfrm>
          <a:custGeom>
            <a:rect b="b" l="l" r="r" t="t"/>
            <a:pathLst>
              <a:path extrusionOk="0" h="9215352" w="3130550">
                <a:moveTo>
                  <a:pt x="0" y="1123950"/>
                </a:moveTo>
                <a:lnTo>
                  <a:pt x="0" y="9215352"/>
                </a:lnTo>
                <a:lnTo>
                  <a:pt x="3130550" y="9215352"/>
                </a:lnTo>
                <a:lnTo>
                  <a:pt x="3130550" y="0"/>
                </a:lnTo>
                <a:close/>
              </a:path>
            </a:pathLst>
          </a:custGeom>
          <a:solidFill>
            <a:srgbClr val="1895D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3044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99219" y="8554296"/>
            <a:ext cx="9176829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ESTADOS DE ANIMO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-381000" y="4038600"/>
            <a:ext cx="9093200" cy="917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99"/>
              <a:buFont typeface="Arial"/>
              <a:buNone/>
            </a:pPr>
            <a:r>
              <a:rPr b="1" i="0" lang="en-US" sz="6799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BIENVENIDOS!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E3E3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406310" y="3165391"/>
            <a:ext cx="7760100" cy="26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625">
            <a:spAutoFit/>
          </a:bodyPr>
          <a:lstStyle/>
          <a:p>
            <a:pPr indent="-504825" lvl="0" marL="3771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950"/>
              <a:buFont typeface="Arial"/>
              <a:buChar char="•"/>
            </a:pPr>
            <a:r>
              <a:rPr b="0" i="0" lang="en-US" sz="8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Emociones</a:t>
            </a:r>
            <a:endParaRPr b="0" i="0" sz="8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4825" lvl="0" marL="377190" marR="0" rtl="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FFFFFF"/>
              </a:buClr>
              <a:buSzPts val="7950"/>
              <a:buFont typeface="Arial"/>
              <a:buChar char="•"/>
            </a:pPr>
            <a:r>
              <a:rPr b="0" i="0" lang="en-US" sz="8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Sentimientos</a:t>
            </a:r>
            <a:endParaRPr b="0" i="0" sz="8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306194" y="2295221"/>
            <a:ext cx="9176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DIFERENCIAS ENTRE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815300" y="1639550"/>
            <a:ext cx="6997800" cy="73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0950">
            <a:spAutoFit/>
          </a:bodyPr>
          <a:lstStyle/>
          <a:p>
            <a:pPr indent="-360044" lvl="0" marL="360044" marR="762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b="0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Energía que se dispara de manera 	instintiva y reactiva ante la 	interpretación de estímulo externo.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b="0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 pasa, es una reacción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61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biológica.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167068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b="0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relaciona con los juicios 	circunstanciales.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03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</a:pPr>
            <a:r>
              <a:rPr b="0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Cerebro reptílico y límbico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9734150" y="1771250"/>
            <a:ext cx="7463700" cy="69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9050">
            <a:noAutofit/>
          </a:bodyPr>
          <a:lstStyle/>
          <a:p>
            <a:pPr indent="-360044" lvl="0" marL="36004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Involucra el plano reflexivo e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61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interpretativo.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3" lvl="0" marL="36004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Afecta a las emociones y el estado de ánimo.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una reacción más del pensamiento.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358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33813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 tanto como la interpretación lo 	mantenga vivo.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0044" lvl="0" marL="36004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Cerebro límbico y neocórtex. 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888500" y="349825"/>
            <a:ext cx="685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Montserrat"/>
                <a:ea typeface="Montserrat"/>
                <a:cs typeface="Montserrat"/>
                <a:sym typeface="Montserrat"/>
              </a:rPr>
              <a:t>EMOCIONES </a:t>
            </a:r>
            <a:endParaRPr b="0" i="0" sz="1400" u="none" cap="none" strike="noStrike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0241950" y="349825"/>
            <a:ext cx="5909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SENTIMIENTOS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>
            <p:ph type="title"/>
          </p:nvPr>
        </p:nvSpPr>
        <p:spPr>
          <a:xfrm>
            <a:off x="1894625" y="749900"/>
            <a:ext cx="157965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9050">
            <a:spAutoFit/>
          </a:bodyPr>
          <a:lstStyle/>
          <a:p>
            <a:pPr indent="0" lvl="0" marL="1905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>
                <a:latin typeface="Calibri"/>
                <a:ea typeface="Calibri"/>
                <a:cs typeface="Calibri"/>
                <a:sym typeface="Calibri"/>
              </a:rPr>
              <a:t>Diferencias entre EMOCIONES </a:t>
            </a:r>
            <a:r>
              <a:rPr lang="en-US" sz="5400"/>
              <a:t>y </a:t>
            </a:r>
            <a:r>
              <a:rPr lang="en-US" sz="5400">
                <a:latin typeface="Calibri"/>
                <a:ea typeface="Calibri"/>
                <a:cs typeface="Calibri"/>
                <a:sym typeface="Calibri"/>
              </a:rPr>
              <a:t> E</a:t>
            </a:r>
            <a:r>
              <a:rPr lang="en-US" sz="5400"/>
              <a:t>.</a:t>
            </a:r>
            <a:r>
              <a:rPr lang="en-US" sz="5400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5400"/>
              <a:t>. </a:t>
            </a:r>
            <a:endParaRPr sz="5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729375" y="3348525"/>
            <a:ext cx="7839900" cy="51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9525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 reacciones a un estimulo.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140970" rtl="0" algn="l">
              <a:lnSpc>
                <a:spcPct val="120000"/>
              </a:lnSpc>
              <a:spcBef>
                <a:spcPts val="8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Cuando el estimulo desaparece también la emocion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0" rtl="0" algn="l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 de temporalidad corta.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2587942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2587943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relaciones con los juicios circunstanciales.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9892100" y="3348525"/>
            <a:ext cx="8109900" cy="4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9525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remiten a eventos o estímulos específicos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Viven en el trasfondo desde el cual actuamos.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0" rtl="0" algn="l">
              <a:lnSpc>
                <a:spcPct val="100000"/>
              </a:lnSpc>
              <a:spcBef>
                <a:spcPts val="548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 de temporalidad sostenida.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128016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relacionan con los juicios maestroS.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729375" y="2394225"/>
            <a:ext cx="685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Montserrat"/>
                <a:ea typeface="Montserrat"/>
                <a:cs typeface="Montserrat"/>
                <a:sym typeface="Montserrat"/>
              </a:rPr>
              <a:t>EMOCIONES </a:t>
            </a:r>
            <a:endParaRPr b="0" i="0" sz="1400" u="none" cap="none" strike="noStrike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9807550" y="2394225"/>
            <a:ext cx="685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Montserrat"/>
                <a:ea typeface="Montserrat"/>
                <a:cs typeface="Montserrat"/>
                <a:sym typeface="Montserrat"/>
              </a:rPr>
              <a:t>E.A. </a:t>
            </a:r>
            <a:endParaRPr b="0" i="0" sz="1400" u="none" cap="none" strike="noStrike">
              <a:solidFill>
                <a:schemeClr val="dk1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1701395" y="684833"/>
            <a:ext cx="144522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9050">
            <a:spAutoFit/>
          </a:bodyPr>
          <a:lstStyle/>
          <a:p>
            <a:pPr indent="0" lvl="0" marL="1905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68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CARACTERÍSTICAS DE LOS  ESTADOS DE ANIMO</a:t>
            </a:r>
            <a:endParaRPr sz="68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1701394" y="3598605"/>
            <a:ext cx="151134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675">
            <a:spAutoFit/>
          </a:bodyPr>
          <a:lstStyle/>
          <a:p>
            <a:pPr indent="0" lvl="0" marL="1238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pueden intervenir.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383" marR="0" rtl="0" algn="l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Condicionan la manera de ser  y de hacer que tenemos mientras estamos en el.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383" marR="0" rtl="0" algn="l">
              <a:lnSpc>
                <a:spcPct val="100000"/>
              </a:lnSpc>
              <a:spcBef>
                <a:spcPts val="1005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Pueden ser reconstruidos lingüísticamente y corporalmente.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383" marR="0" rtl="0" algn="l">
              <a:lnSpc>
                <a:spcPct val="100000"/>
              </a:lnSpc>
              <a:spcBef>
                <a:spcPts val="1005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Pueden	influenciar en el estado de salud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383" marR="0" rtl="0" algn="l">
              <a:lnSpc>
                <a:spcPct val="100000"/>
              </a:lnSpc>
              <a:spcBef>
                <a:spcPts val="1005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relacionan con juicios , valores y  experiencias.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>
            <p:ph type="title"/>
          </p:nvPr>
        </p:nvSpPr>
        <p:spPr>
          <a:xfrm>
            <a:off x="3048001" y="687033"/>
            <a:ext cx="12206288" cy="82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0000">
            <a:spAutoFit/>
          </a:bodyPr>
          <a:lstStyle/>
          <a:p>
            <a:pPr indent="0" lvl="0" marL="0" marR="3810" rtl="0" algn="ct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Diferentes estados de ánimo</a:t>
            </a:r>
            <a:endParaRPr sz="5400"/>
          </a:p>
        </p:txBody>
      </p:sp>
      <p:sp>
        <p:nvSpPr>
          <p:cNvPr id="140" name="Google Shape;140;p6"/>
          <p:cNvSpPr txBox="1"/>
          <p:nvPr/>
        </p:nvSpPr>
        <p:spPr>
          <a:xfrm>
            <a:off x="10234386" y="2508804"/>
            <a:ext cx="4115400" cy="6990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75">
            <a:spAutoFit/>
          </a:bodyPr>
          <a:lstStyle/>
          <a:p>
            <a:pPr indent="0" lvl="0" marL="19050" marR="7620" rtl="0" algn="l">
              <a:lnSpc>
                <a:spcPct val="134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Tristeza Pesimismo Melancolía Entusiasmo Optimismo Angustia</a:t>
            </a:r>
            <a:endParaRPr b="1" i="0" sz="4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9050" marR="7620" rtl="0" algn="l">
              <a:lnSpc>
                <a:spcPct val="134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Culpa </a:t>
            </a:r>
            <a:endParaRPr/>
          </a:p>
          <a:p>
            <a:pPr indent="0" lvl="0" marL="19050" marR="7620" rtl="0" algn="l">
              <a:lnSpc>
                <a:spcPct val="134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Odio</a:t>
            </a:r>
            <a:endParaRPr b="0" i="0" sz="4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3990566" y="2097079"/>
            <a:ext cx="4632600" cy="78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0" lvl="0" marL="19050" marR="7620" rtl="0" algn="l">
              <a:lnSpc>
                <a:spcPct val="13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Miedo </a:t>
            </a:r>
            <a:endParaRPr b="1" i="0" sz="43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9050" marR="7620" rtl="0" algn="l">
              <a:lnSpc>
                <a:spcPct val="13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Ambición Arrogancia Resignación Resentimiento Serenidad Felicidad </a:t>
            </a:r>
            <a:endParaRPr b="1" i="0" sz="43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9050" marR="7620" rtl="0" algn="l">
              <a:lnSpc>
                <a:spcPct val="13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Enojo</a:t>
            </a:r>
            <a:endParaRPr b="0" i="0" sz="43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9050" marR="7620" rtl="0" algn="l">
              <a:lnSpc>
                <a:spcPct val="13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Paz</a:t>
            </a:r>
            <a:endParaRPr b="0" i="0" sz="43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/>
        </p:nvSpPr>
        <p:spPr>
          <a:xfrm>
            <a:off x="2209800" y="1257300"/>
            <a:ext cx="13487400" cy="58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329055" lvl="0" marL="12827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Los estados de ánimo negativos son procesos </a:t>
            </a:r>
            <a:r>
              <a:rPr b="0" i="0" lang="en-US" sz="4800" u="sng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estancos</a:t>
            </a: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y por ende no generan acciones productivas. </a:t>
            </a:r>
            <a:r>
              <a:rPr b="0" i="0" lang="en-US" sz="3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 como el agua que se estanca y que durante el paso del tiempo se pudre.</a:t>
            </a:r>
            <a:endParaRPr b="0" i="0" sz="39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338455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 proceso de quebrar con el círculo vicioso será a partir de un acto de </a:t>
            </a:r>
            <a:r>
              <a:rPr b="0" i="1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conciencia, voluntad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762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1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 responsabilidad</a:t>
            </a: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12115800" y="8524433"/>
            <a:ext cx="4495800" cy="5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FREDY KOFMAN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629286" y="4469167"/>
            <a:ext cx="4426268" cy="3718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0" marR="1524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Emociones. Estados de Animo y juicios</a:t>
            </a:r>
            <a:endParaRPr b="0" i="0" sz="6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54" name="Google Shape;154;p8"/>
          <p:cNvGrpSpPr/>
          <p:nvPr/>
        </p:nvGrpSpPr>
        <p:grpSpPr>
          <a:xfrm>
            <a:off x="7300892" y="1070991"/>
            <a:ext cx="10122837" cy="179546"/>
            <a:chOff x="4867261" y="713994"/>
            <a:chExt cx="6748558" cy="119697"/>
          </a:xfrm>
        </p:grpSpPr>
        <p:pic>
          <p:nvPicPr>
            <p:cNvPr id="155" name="Google Shape;155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713994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8"/>
            <p:cNvSpPr/>
            <p:nvPr/>
          </p:nvSpPr>
          <p:spPr>
            <a:xfrm>
              <a:off x="4910200" y="757301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9494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8"/>
          <p:cNvSpPr txBox="1"/>
          <p:nvPr>
            <p:ph type="title"/>
          </p:nvPr>
        </p:nvSpPr>
        <p:spPr>
          <a:xfrm>
            <a:off x="-463869" y="677733"/>
            <a:ext cx="12344400" cy="14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695700">
            <a:spAutoFit/>
          </a:bodyPr>
          <a:lstStyle/>
          <a:p>
            <a:pPr indent="0" lvl="0" marL="616934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rebuchet MS"/>
              <a:buNone/>
            </a:pPr>
            <a:r>
              <a:rPr lang="en-US" sz="4800"/>
              <a:t>TRISTEZA</a:t>
            </a:r>
            <a:endParaRPr sz="4800"/>
          </a:p>
        </p:txBody>
      </p:sp>
      <p:grpSp>
        <p:nvGrpSpPr>
          <p:cNvPr id="158" name="Google Shape;158;p8"/>
          <p:cNvGrpSpPr/>
          <p:nvPr/>
        </p:nvGrpSpPr>
        <p:grpSpPr>
          <a:xfrm>
            <a:off x="7300892" y="2242566"/>
            <a:ext cx="10122837" cy="179545"/>
            <a:chOff x="4867261" y="1495044"/>
            <a:chExt cx="6748558" cy="119697"/>
          </a:xfrm>
        </p:grpSpPr>
        <p:pic>
          <p:nvPicPr>
            <p:cNvPr id="159" name="Google Shape;159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1495044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8"/>
            <p:cNvSpPr/>
            <p:nvPr/>
          </p:nvSpPr>
          <p:spPr>
            <a:xfrm>
              <a:off x="4910200" y="1538351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9D9D9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8"/>
          <p:cNvSpPr txBox="1"/>
          <p:nvPr/>
        </p:nvSpPr>
        <p:spPr>
          <a:xfrm>
            <a:off x="7527227" y="2426971"/>
            <a:ext cx="2584133" cy="763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ALEGRÍA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62" name="Google Shape;162;p8"/>
          <p:cNvGrpSpPr/>
          <p:nvPr/>
        </p:nvGrpSpPr>
        <p:grpSpPr>
          <a:xfrm>
            <a:off x="7300892" y="3399854"/>
            <a:ext cx="10122837" cy="179546"/>
            <a:chOff x="4867261" y="2266569"/>
            <a:chExt cx="6748558" cy="119697"/>
          </a:xfrm>
        </p:grpSpPr>
        <p:pic>
          <p:nvPicPr>
            <p:cNvPr id="163" name="Google Shape;163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2266569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8"/>
            <p:cNvSpPr/>
            <p:nvPr/>
          </p:nvSpPr>
          <p:spPr>
            <a:xfrm>
              <a:off x="4910200" y="2309876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A4A4A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8"/>
          <p:cNvSpPr txBox="1"/>
          <p:nvPr/>
        </p:nvSpPr>
        <p:spPr>
          <a:xfrm>
            <a:off x="7527227" y="3597020"/>
            <a:ext cx="1986915" cy="763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MIEDO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66" name="Google Shape;166;p8"/>
          <p:cNvGrpSpPr/>
          <p:nvPr/>
        </p:nvGrpSpPr>
        <p:grpSpPr>
          <a:xfrm>
            <a:off x="7300892" y="4571429"/>
            <a:ext cx="10122837" cy="179546"/>
            <a:chOff x="4867261" y="3047619"/>
            <a:chExt cx="6748558" cy="119697"/>
          </a:xfrm>
        </p:grpSpPr>
        <p:pic>
          <p:nvPicPr>
            <p:cNvPr id="167" name="Google Shape;167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3047619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8"/>
            <p:cNvSpPr/>
            <p:nvPr/>
          </p:nvSpPr>
          <p:spPr>
            <a:xfrm>
              <a:off x="4910200" y="3090926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ACAC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8"/>
          <p:cNvSpPr txBox="1"/>
          <p:nvPr/>
        </p:nvSpPr>
        <p:spPr>
          <a:xfrm>
            <a:off x="7527227" y="4767262"/>
            <a:ext cx="4017645" cy="763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ENTUSIASMO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70" name="Google Shape;170;p8"/>
          <p:cNvGrpSpPr/>
          <p:nvPr/>
        </p:nvGrpSpPr>
        <p:grpSpPr>
          <a:xfrm>
            <a:off x="7300892" y="5743004"/>
            <a:ext cx="10122837" cy="179546"/>
            <a:chOff x="4867261" y="3828669"/>
            <a:chExt cx="6748558" cy="119697"/>
          </a:xfrm>
        </p:grpSpPr>
        <p:pic>
          <p:nvPicPr>
            <p:cNvPr id="171" name="Google Shape;171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3828669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8"/>
            <p:cNvSpPr/>
            <p:nvPr/>
          </p:nvSpPr>
          <p:spPr>
            <a:xfrm>
              <a:off x="4910200" y="3871976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B6B6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8"/>
          <p:cNvSpPr txBox="1"/>
          <p:nvPr/>
        </p:nvSpPr>
        <p:spPr>
          <a:xfrm>
            <a:off x="7527227" y="5937980"/>
            <a:ext cx="3109913" cy="762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80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ANSIEDAD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74" name="Google Shape;174;p8"/>
          <p:cNvGrpSpPr/>
          <p:nvPr/>
        </p:nvGrpSpPr>
        <p:grpSpPr>
          <a:xfrm>
            <a:off x="7300892" y="6914579"/>
            <a:ext cx="10122837" cy="179546"/>
            <a:chOff x="4867261" y="4609719"/>
            <a:chExt cx="6748558" cy="119697"/>
          </a:xfrm>
        </p:grpSpPr>
        <p:pic>
          <p:nvPicPr>
            <p:cNvPr id="175" name="Google Shape;175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4609719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8"/>
            <p:cNvSpPr/>
            <p:nvPr/>
          </p:nvSpPr>
          <p:spPr>
            <a:xfrm>
              <a:off x="4910200" y="4653026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BDBDB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8"/>
          <p:cNvSpPr txBox="1"/>
          <p:nvPr/>
        </p:nvSpPr>
        <p:spPr>
          <a:xfrm>
            <a:off x="7527227" y="7106984"/>
            <a:ext cx="3485198" cy="763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NOSTALGIA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78" name="Google Shape;178;p8"/>
          <p:cNvGrpSpPr/>
          <p:nvPr/>
        </p:nvGrpSpPr>
        <p:grpSpPr>
          <a:xfrm>
            <a:off x="7300892" y="8086344"/>
            <a:ext cx="10122837" cy="179546"/>
            <a:chOff x="4867261" y="5390896"/>
            <a:chExt cx="6748558" cy="119697"/>
          </a:xfrm>
        </p:grpSpPr>
        <p:pic>
          <p:nvPicPr>
            <p:cNvPr id="179" name="Google Shape;179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67261" y="5390896"/>
              <a:ext cx="6748558" cy="1196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8"/>
            <p:cNvSpPr/>
            <p:nvPr/>
          </p:nvSpPr>
          <p:spPr>
            <a:xfrm>
              <a:off x="4910200" y="5434076"/>
              <a:ext cx="6667500" cy="0"/>
            </a:xfrm>
            <a:custGeom>
              <a:rect b="b" l="l" r="r" t="t"/>
              <a:pathLst>
                <a:path extrusionOk="0" h="120000" w="6667500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cap="flat" cmpd="sng" w="9525">
              <a:solidFill>
                <a:srgbClr val="C5C5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8"/>
          <p:cNvSpPr txBox="1"/>
          <p:nvPr/>
        </p:nvSpPr>
        <p:spPr>
          <a:xfrm>
            <a:off x="7527227" y="8277226"/>
            <a:ext cx="4317683" cy="763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9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FRUSTRACIÓN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9"/>
          <p:cNvGrpSpPr/>
          <p:nvPr/>
        </p:nvGrpSpPr>
        <p:grpSpPr>
          <a:xfrm>
            <a:off x="0" y="0"/>
            <a:ext cx="18288191" cy="10287570"/>
            <a:chOff x="0" y="0"/>
            <a:chExt cx="12192127" cy="6858380"/>
          </a:xfrm>
        </p:grpSpPr>
        <p:sp>
          <p:nvSpPr>
            <p:cNvPr id="187" name="Google Shape;187;p9"/>
            <p:cNvSpPr/>
            <p:nvPr/>
          </p:nvSpPr>
          <p:spPr>
            <a:xfrm>
              <a:off x="0" y="0"/>
              <a:ext cx="12192000" cy="1836420"/>
            </a:xfrm>
            <a:custGeom>
              <a:rect b="b" l="l" r="r" t="t"/>
              <a:pathLst>
                <a:path extrusionOk="0" h="1836420" w="12192000">
                  <a:moveTo>
                    <a:pt x="3935717" y="0"/>
                  </a:moveTo>
                  <a:lnTo>
                    <a:pt x="3287776" y="0"/>
                  </a:lnTo>
                  <a:lnTo>
                    <a:pt x="3287649" y="0"/>
                  </a:lnTo>
                  <a:lnTo>
                    <a:pt x="1415542" y="0"/>
                  </a:lnTo>
                  <a:lnTo>
                    <a:pt x="0" y="0"/>
                  </a:lnTo>
                  <a:lnTo>
                    <a:pt x="0" y="1836039"/>
                  </a:lnTo>
                  <a:lnTo>
                    <a:pt x="1415542" y="1836039"/>
                  </a:lnTo>
                  <a:lnTo>
                    <a:pt x="3287649" y="1836039"/>
                  </a:lnTo>
                  <a:lnTo>
                    <a:pt x="3287776" y="1836039"/>
                  </a:lnTo>
                  <a:lnTo>
                    <a:pt x="3935717" y="1836039"/>
                  </a:lnTo>
                  <a:lnTo>
                    <a:pt x="3935717" y="0"/>
                  </a:lnTo>
                  <a:close/>
                </a:path>
                <a:path extrusionOk="0" h="1836420" w="12192000">
                  <a:moveTo>
                    <a:pt x="5951969" y="0"/>
                  </a:moveTo>
                  <a:lnTo>
                    <a:pt x="3935730" y="0"/>
                  </a:lnTo>
                  <a:lnTo>
                    <a:pt x="3935730" y="1836039"/>
                  </a:lnTo>
                  <a:lnTo>
                    <a:pt x="5951969" y="1836039"/>
                  </a:lnTo>
                  <a:lnTo>
                    <a:pt x="5951969" y="0"/>
                  </a:lnTo>
                  <a:close/>
                </a:path>
                <a:path extrusionOk="0" h="1836420" w="12192000">
                  <a:moveTo>
                    <a:pt x="9048356" y="0"/>
                  </a:moveTo>
                  <a:lnTo>
                    <a:pt x="7392162" y="0"/>
                  </a:lnTo>
                  <a:lnTo>
                    <a:pt x="5951982" y="0"/>
                  </a:lnTo>
                  <a:lnTo>
                    <a:pt x="5951982" y="1836039"/>
                  </a:lnTo>
                  <a:lnTo>
                    <a:pt x="7392162" y="1836039"/>
                  </a:lnTo>
                  <a:lnTo>
                    <a:pt x="9048356" y="1836039"/>
                  </a:lnTo>
                  <a:lnTo>
                    <a:pt x="9048356" y="0"/>
                  </a:lnTo>
                  <a:close/>
                </a:path>
                <a:path extrusionOk="0" h="1836420" w="12192000">
                  <a:moveTo>
                    <a:pt x="12192000" y="0"/>
                  </a:moveTo>
                  <a:lnTo>
                    <a:pt x="10488549" y="0"/>
                  </a:lnTo>
                  <a:lnTo>
                    <a:pt x="9048369" y="0"/>
                  </a:lnTo>
                  <a:lnTo>
                    <a:pt x="9048369" y="1836039"/>
                  </a:lnTo>
                  <a:lnTo>
                    <a:pt x="10488549" y="1836039"/>
                  </a:lnTo>
                  <a:lnTo>
                    <a:pt x="12192000" y="183603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0" y="1874138"/>
              <a:ext cx="1416050" cy="4984115"/>
            </a:xfrm>
            <a:custGeom>
              <a:rect b="b" l="l" r="r" t="t"/>
              <a:pathLst>
                <a:path extrusionOk="0" h="4984115" w="1416050">
                  <a:moveTo>
                    <a:pt x="1415542" y="0"/>
                  </a:moveTo>
                  <a:lnTo>
                    <a:pt x="0" y="0"/>
                  </a:lnTo>
                  <a:lnTo>
                    <a:pt x="0" y="2275332"/>
                  </a:lnTo>
                  <a:lnTo>
                    <a:pt x="0" y="4983861"/>
                  </a:lnTo>
                  <a:lnTo>
                    <a:pt x="1415542" y="4983861"/>
                  </a:lnTo>
                  <a:lnTo>
                    <a:pt x="1415542" y="2275332"/>
                  </a:lnTo>
                  <a:lnTo>
                    <a:pt x="1415542" y="0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1415542" y="4149470"/>
              <a:ext cx="10776585" cy="2708910"/>
            </a:xfrm>
            <a:custGeom>
              <a:rect b="b" l="l" r="r" t="t"/>
              <a:pathLst>
                <a:path extrusionOk="0" h="2708909" w="10776585">
                  <a:moveTo>
                    <a:pt x="2520175" y="0"/>
                  </a:moveTo>
                  <a:lnTo>
                    <a:pt x="1872234" y="0"/>
                  </a:lnTo>
                  <a:lnTo>
                    <a:pt x="1872107" y="0"/>
                  </a:lnTo>
                  <a:lnTo>
                    <a:pt x="0" y="0"/>
                  </a:lnTo>
                  <a:lnTo>
                    <a:pt x="0" y="2708529"/>
                  </a:lnTo>
                  <a:lnTo>
                    <a:pt x="1872107" y="2708529"/>
                  </a:lnTo>
                  <a:lnTo>
                    <a:pt x="1872234" y="2708529"/>
                  </a:lnTo>
                  <a:lnTo>
                    <a:pt x="2520175" y="2708529"/>
                  </a:lnTo>
                  <a:lnTo>
                    <a:pt x="2520175" y="0"/>
                  </a:lnTo>
                  <a:close/>
                </a:path>
                <a:path extrusionOk="0" h="2708909" w="10776585">
                  <a:moveTo>
                    <a:pt x="4536427" y="0"/>
                  </a:moveTo>
                  <a:lnTo>
                    <a:pt x="2520188" y="0"/>
                  </a:lnTo>
                  <a:lnTo>
                    <a:pt x="2520188" y="2708529"/>
                  </a:lnTo>
                  <a:lnTo>
                    <a:pt x="4536427" y="2708529"/>
                  </a:lnTo>
                  <a:lnTo>
                    <a:pt x="4536427" y="0"/>
                  </a:lnTo>
                  <a:close/>
                </a:path>
                <a:path extrusionOk="0" h="2708909" w="10776585">
                  <a:moveTo>
                    <a:pt x="7632814" y="0"/>
                  </a:moveTo>
                  <a:lnTo>
                    <a:pt x="5976620" y="0"/>
                  </a:lnTo>
                  <a:lnTo>
                    <a:pt x="4536440" y="0"/>
                  </a:lnTo>
                  <a:lnTo>
                    <a:pt x="4536440" y="2708529"/>
                  </a:lnTo>
                  <a:lnTo>
                    <a:pt x="5976620" y="2708529"/>
                  </a:lnTo>
                  <a:lnTo>
                    <a:pt x="7632814" y="2708529"/>
                  </a:lnTo>
                  <a:lnTo>
                    <a:pt x="7632814" y="0"/>
                  </a:lnTo>
                  <a:close/>
                </a:path>
                <a:path extrusionOk="0" h="2708909" w="10776585">
                  <a:moveTo>
                    <a:pt x="10776458" y="0"/>
                  </a:moveTo>
                  <a:lnTo>
                    <a:pt x="9073007" y="0"/>
                  </a:lnTo>
                  <a:lnTo>
                    <a:pt x="7632827" y="0"/>
                  </a:lnTo>
                  <a:lnTo>
                    <a:pt x="7632827" y="2708529"/>
                  </a:lnTo>
                  <a:lnTo>
                    <a:pt x="9073007" y="2708529"/>
                  </a:lnTo>
                  <a:lnTo>
                    <a:pt x="10776458" y="2708529"/>
                  </a:lnTo>
                  <a:lnTo>
                    <a:pt x="1077645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0" name="Google Shape;190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00" y="2781236"/>
              <a:ext cx="1204912" cy="5286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2875" y="5276850"/>
              <a:ext cx="1147762" cy="528637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92" name="Google Shape;192;p9"/>
          <p:cNvGraphicFramePr/>
          <p:nvPr/>
        </p:nvGraphicFramePr>
        <p:xfrm>
          <a:off x="0" y="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2121225"/>
                <a:gridCol w="2808925"/>
                <a:gridCol w="1699250"/>
                <a:gridCol w="2298375"/>
                <a:gridCol w="3797625"/>
                <a:gridCol w="2895600"/>
                <a:gridCol w="114300"/>
                <a:gridCol w="2553650"/>
              </a:tblGrid>
              <a:tr h="2777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EMOCIÓN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06375" marR="203834" rtl="0" algn="ctr">
                        <a:lnSpc>
                          <a:spcPct val="8074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(Disparada por un evento)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41925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9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9781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9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81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80340" lvl="0" marL="466725" marR="45275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GENÉRICOS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633" lvl="0" marL="325120" marR="306705" rtl="0" algn="just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 PARA LA ACCIÓN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48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47320" marR="132715" rtl="0" algn="ctr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(Hacerse cargo de)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76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76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38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</a:tr>
              <a:tr h="3441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6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TRISTEZA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34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14732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Pérdidas de cosas, personas o situaciones valiosas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6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4615" marR="44132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 perdido algo valioso.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128904" rtl="0" algn="l">
                        <a:lnSpc>
                          <a:spcPct val="100800"/>
                        </a:lnSpc>
                        <a:spcBef>
                          <a:spcPts val="6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Importantes posibilidades han disminuido para mi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133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32702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Aislarse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285750" rtl="0" algn="l">
                        <a:lnSpc>
                          <a:spcPct val="15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Llorar Recordar Reflexionar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19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6520" marR="147955" rtl="0" algn="l">
                        <a:lnSpc>
                          <a:spcPct val="1008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Hacer el duelo, aceptación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172720" rtl="0" algn="l">
                        <a:lnSpc>
                          <a:spcPct val="100800"/>
                        </a:lnSpc>
                        <a:spcBef>
                          <a:spcPts val="12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Superación del apego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75565" rtl="0" algn="l">
                        <a:lnSpc>
                          <a:spcPct val="1529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Soltar el control Aprender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52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705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</a:tr>
              <a:tr h="405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ALEGRÍA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14732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Ganancias de cosas, personas o situaciones valiosas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14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5080" lvl="0" marL="175895" marR="15875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 Fut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4615" marR="241934" rtl="0" algn="l">
                        <a:lnSpc>
                          <a:spcPct val="1008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 que sucedió o sucederá es digno de celebrarse.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234315" rtl="0" algn="l">
                        <a:lnSpc>
                          <a:spcPct val="991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 sucedido abre posibilidades para mi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22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552450" rtl="0" algn="l">
                        <a:lnSpc>
                          <a:spcPct val="15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Celebrar Bailar Reír Cantar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200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6520" marR="184150" rtl="0" algn="l">
                        <a:lnSpc>
                          <a:spcPct val="1000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Agradecer, celebrar, saber que podría haber salido mal o no haberse dado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8425" marR="13843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343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10"/>
          <p:cNvGrpSpPr/>
          <p:nvPr/>
        </p:nvGrpSpPr>
        <p:grpSpPr>
          <a:xfrm>
            <a:off x="0" y="0"/>
            <a:ext cx="18288572" cy="10287761"/>
            <a:chOff x="0" y="0"/>
            <a:chExt cx="12192381" cy="6858507"/>
          </a:xfrm>
        </p:grpSpPr>
        <p:sp>
          <p:nvSpPr>
            <p:cNvPr id="198" name="Google Shape;198;p10"/>
            <p:cNvSpPr/>
            <p:nvPr/>
          </p:nvSpPr>
          <p:spPr>
            <a:xfrm>
              <a:off x="0" y="0"/>
              <a:ext cx="12192000" cy="1783714"/>
            </a:xfrm>
            <a:custGeom>
              <a:rect b="b" l="l" r="r" t="t"/>
              <a:pathLst>
                <a:path extrusionOk="0" h="1783714" w="12192000">
                  <a:moveTo>
                    <a:pt x="3935717" y="0"/>
                  </a:moveTo>
                  <a:lnTo>
                    <a:pt x="3287776" y="0"/>
                  </a:lnTo>
                  <a:lnTo>
                    <a:pt x="3287649" y="0"/>
                  </a:lnTo>
                  <a:lnTo>
                    <a:pt x="1487551" y="0"/>
                  </a:lnTo>
                  <a:lnTo>
                    <a:pt x="0" y="0"/>
                  </a:lnTo>
                  <a:lnTo>
                    <a:pt x="0" y="1783715"/>
                  </a:lnTo>
                  <a:lnTo>
                    <a:pt x="1487551" y="1783715"/>
                  </a:lnTo>
                  <a:lnTo>
                    <a:pt x="3287649" y="1783715"/>
                  </a:lnTo>
                  <a:lnTo>
                    <a:pt x="3287776" y="1783715"/>
                  </a:lnTo>
                  <a:lnTo>
                    <a:pt x="3935717" y="1783715"/>
                  </a:lnTo>
                  <a:lnTo>
                    <a:pt x="3935717" y="0"/>
                  </a:lnTo>
                  <a:close/>
                </a:path>
                <a:path extrusionOk="0" h="1783714" w="12192000">
                  <a:moveTo>
                    <a:pt x="5951969" y="0"/>
                  </a:moveTo>
                  <a:lnTo>
                    <a:pt x="3935730" y="0"/>
                  </a:lnTo>
                  <a:lnTo>
                    <a:pt x="3935730" y="1783715"/>
                  </a:lnTo>
                  <a:lnTo>
                    <a:pt x="5951969" y="1783715"/>
                  </a:lnTo>
                  <a:lnTo>
                    <a:pt x="5951969" y="0"/>
                  </a:lnTo>
                  <a:close/>
                </a:path>
                <a:path extrusionOk="0" h="1783714" w="12192000">
                  <a:moveTo>
                    <a:pt x="9048356" y="0"/>
                  </a:moveTo>
                  <a:lnTo>
                    <a:pt x="7392162" y="0"/>
                  </a:lnTo>
                  <a:lnTo>
                    <a:pt x="5951982" y="0"/>
                  </a:lnTo>
                  <a:lnTo>
                    <a:pt x="5951982" y="1783715"/>
                  </a:lnTo>
                  <a:lnTo>
                    <a:pt x="7392162" y="1783715"/>
                  </a:lnTo>
                  <a:lnTo>
                    <a:pt x="9048356" y="1783715"/>
                  </a:lnTo>
                  <a:lnTo>
                    <a:pt x="9048356" y="0"/>
                  </a:lnTo>
                  <a:close/>
                </a:path>
                <a:path extrusionOk="0" h="1783714" w="12192000">
                  <a:moveTo>
                    <a:pt x="12192000" y="0"/>
                  </a:moveTo>
                  <a:lnTo>
                    <a:pt x="10488549" y="0"/>
                  </a:lnTo>
                  <a:lnTo>
                    <a:pt x="9048369" y="0"/>
                  </a:lnTo>
                  <a:lnTo>
                    <a:pt x="9048369" y="1783715"/>
                  </a:lnTo>
                  <a:lnTo>
                    <a:pt x="10488549" y="1783715"/>
                  </a:lnTo>
                  <a:lnTo>
                    <a:pt x="12192000" y="178371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0" y="1821814"/>
              <a:ext cx="1487805" cy="5036185"/>
            </a:xfrm>
            <a:custGeom>
              <a:rect b="b" l="l" r="r" t="t"/>
              <a:pathLst>
                <a:path extrusionOk="0" h="5036184" w="1487805">
                  <a:moveTo>
                    <a:pt x="1487551" y="0"/>
                  </a:moveTo>
                  <a:lnTo>
                    <a:pt x="0" y="0"/>
                  </a:lnTo>
                  <a:lnTo>
                    <a:pt x="0" y="2753868"/>
                  </a:lnTo>
                  <a:lnTo>
                    <a:pt x="0" y="5036185"/>
                  </a:lnTo>
                  <a:lnTo>
                    <a:pt x="1487551" y="5036185"/>
                  </a:lnTo>
                  <a:lnTo>
                    <a:pt x="1487551" y="2753868"/>
                  </a:lnTo>
                  <a:lnTo>
                    <a:pt x="1487551" y="0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1487551" y="4575682"/>
              <a:ext cx="10704830" cy="2282825"/>
            </a:xfrm>
            <a:custGeom>
              <a:rect b="b" l="l" r="r" t="t"/>
              <a:pathLst>
                <a:path extrusionOk="0" h="2282825" w="10704830">
                  <a:moveTo>
                    <a:pt x="2448166" y="0"/>
                  </a:moveTo>
                  <a:lnTo>
                    <a:pt x="1800225" y="0"/>
                  </a:lnTo>
                  <a:lnTo>
                    <a:pt x="1800098" y="0"/>
                  </a:lnTo>
                  <a:lnTo>
                    <a:pt x="0" y="0"/>
                  </a:lnTo>
                  <a:lnTo>
                    <a:pt x="0" y="2282317"/>
                  </a:lnTo>
                  <a:lnTo>
                    <a:pt x="1800098" y="2282317"/>
                  </a:lnTo>
                  <a:lnTo>
                    <a:pt x="1800225" y="2282317"/>
                  </a:lnTo>
                  <a:lnTo>
                    <a:pt x="2448166" y="2282317"/>
                  </a:lnTo>
                  <a:lnTo>
                    <a:pt x="2448166" y="0"/>
                  </a:lnTo>
                  <a:close/>
                </a:path>
                <a:path extrusionOk="0" h="2282825" w="10704830">
                  <a:moveTo>
                    <a:pt x="4464418" y="0"/>
                  </a:moveTo>
                  <a:lnTo>
                    <a:pt x="2448179" y="0"/>
                  </a:lnTo>
                  <a:lnTo>
                    <a:pt x="2448179" y="2282317"/>
                  </a:lnTo>
                  <a:lnTo>
                    <a:pt x="4464418" y="2282317"/>
                  </a:lnTo>
                  <a:lnTo>
                    <a:pt x="4464418" y="0"/>
                  </a:lnTo>
                  <a:close/>
                </a:path>
                <a:path extrusionOk="0" h="2282825" w="10704830">
                  <a:moveTo>
                    <a:pt x="7560805" y="0"/>
                  </a:moveTo>
                  <a:lnTo>
                    <a:pt x="5904611" y="0"/>
                  </a:lnTo>
                  <a:lnTo>
                    <a:pt x="4464431" y="0"/>
                  </a:lnTo>
                  <a:lnTo>
                    <a:pt x="4464431" y="2282317"/>
                  </a:lnTo>
                  <a:lnTo>
                    <a:pt x="5904611" y="2282317"/>
                  </a:lnTo>
                  <a:lnTo>
                    <a:pt x="7560805" y="2282317"/>
                  </a:lnTo>
                  <a:lnTo>
                    <a:pt x="7560805" y="0"/>
                  </a:lnTo>
                  <a:close/>
                </a:path>
                <a:path extrusionOk="0" h="2282825" w="10704830">
                  <a:moveTo>
                    <a:pt x="10704449" y="0"/>
                  </a:moveTo>
                  <a:lnTo>
                    <a:pt x="9000998" y="0"/>
                  </a:lnTo>
                  <a:lnTo>
                    <a:pt x="7560818" y="0"/>
                  </a:lnTo>
                  <a:lnTo>
                    <a:pt x="7560818" y="2282317"/>
                  </a:lnTo>
                  <a:lnTo>
                    <a:pt x="9000998" y="2282317"/>
                  </a:lnTo>
                  <a:lnTo>
                    <a:pt x="10704449" y="2282317"/>
                  </a:lnTo>
                  <a:lnTo>
                    <a:pt x="1070444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1" name="Google Shape;20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57175" y="2962211"/>
              <a:ext cx="995362" cy="5286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5495925"/>
              <a:ext cx="1495425" cy="528637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03" name="Google Shape;203;p1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2228850"/>
                <a:gridCol w="2952750"/>
                <a:gridCol w="1371600"/>
                <a:gridCol w="3962400"/>
                <a:gridCol w="2514600"/>
                <a:gridCol w="4876800"/>
                <a:gridCol w="76200"/>
                <a:gridCol w="304800"/>
              </a:tblGrid>
              <a:tr h="2699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EMOCIÓN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41934" marR="240029" rtl="0" algn="ctr">
                        <a:lnSpc>
                          <a:spcPct val="1008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(Disparada por un evento)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1925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71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6162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71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80340" lvl="0" marL="466725" marR="45275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GENÉRICOS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633" lvl="0" marL="325120" marR="306705" rtl="0" algn="just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 PARA LA ACCIÓN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48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47320" marR="132715" rtl="0" algn="ctr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(Hacerse cargo de)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8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8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81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</a:tr>
              <a:tr h="415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MIEDO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33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513715" rtl="0" algn="just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Visión de no posibilidad o peligrosidad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889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Fut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5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461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Esto es peligroso.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128904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Sufriré por esto en el futuro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83820" rtl="0" algn="l">
                        <a:lnSpc>
                          <a:spcPct val="1008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Las cosas van a salir mal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94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346710" rtl="0" algn="l">
                        <a:lnSpc>
                          <a:spcPct val="15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Paralizarse Huir Pelear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6520" marR="57467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Fundar los temores.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233045" rtl="0" algn="l">
                        <a:lnSpc>
                          <a:spcPct val="128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 precavido. Pedir ayuda.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0" rtl="0" algn="l">
                        <a:lnSpc>
                          <a:spcPct val="100000"/>
                        </a:lnSpc>
                        <a:spcBef>
                          <a:spcPts val="6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Tomar acción.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444500" rtl="0" algn="l">
                        <a:lnSpc>
                          <a:spcPct val="100899"/>
                        </a:lnSpc>
                        <a:spcBef>
                          <a:spcPts val="5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Investigar, capacitarse, aprender.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71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</a:tr>
              <a:tr h="3418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6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ENTUSIASMO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238125" rtl="0" algn="l">
                        <a:lnSpc>
                          <a:spcPct val="1008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Visión de posibilidades significativas en el futuro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6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889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Fut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14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4615" marR="220979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futuro será muy bueno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535305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 va a ir muy bien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6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Avanzar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6520" marR="57467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Fundar los juicios.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Tomar acción.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76200" rtl="0" algn="l">
                        <a:lnSpc>
                          <a:spcPct val="99100"/>
                        </a:lnSpc>
                        <a:spcBef>
                          <a:spcPts val="12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Prepararse para alcanzar el objetivo.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26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591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1"/>
          <p:cNvGrpSpPr/>
          <p:nvPr/>
        </p:nvGrpSpPr>
        <p:grpSpPr>
          <a:xfrm>
            <a:off x="0" y="0"/>
            <a:ext cx="18288762" cy="10287570"/>
            <a:chOff x="0" y="0"/>
            <a:chExt cx="12192508" cy="6858380"/>
          </a:xfrm>
        </p:grpSpPr>
        <p:sp>
          <p:nvSpPr>
            <p:cNvPr id="209" name="Google Shape;209;p11"/>
            <p:cNvSpPr/>
            <p:nvPr/>
          </p:nvSpPr>
          <p:spPr>
            <a:xfrm>
              <a:off x="0" y="0"/>
              <a:ext cx="12192000" cy="1584325"/>
            </a:xfrm>
            <a:custGeom>
              <a:rect b="b" l="l" r="r" t="t"/>
              <a:pathLst>
                <a:path extrusionOk="0" h="1584325" w="12192000">
                  <a:moveTo>
                    <a:pt x="3935717" y="0"/>
                  </a:moveTo>
                  <a:lnTo>
                    <a:pt x="3287776" y="0"/>
                  </a:lnTo>
                  <a:lnTo>
                    <a:pt x="3287649" y="0"/>
                  </a:lnTo>
                  <a:lnTo>
                    <a:pt x="1343533" y="0"/>
                  </a:lnTo>
                  <a:lnTo>
                    <a:pt x="0" y="0"/>
                  </a:lnTo>
                  <a:lnTo>
                    <a:pt x="0" y="1584071"/>
                  </a:lnTo>
                  <a:lnTo>
                    <a:pt x="1343533" y="1584071"/>
                  </a:lnTo>
                  <a:lnTo>
                    <a:pt x="3287649" y="1584071"/>
                  </a:lnTo>
                  <a:lnTo>
                    <a:pt x="3287776" y="1584071"/>
                  </a:lnTo>
                  <a:lnTo>
                    <a:pt x="3935717" y="1584071"/>
                  </a:lnTo>
                  <a:lnTo>
                    <a:pt x="3935717" y="0"/>
                  </a:lnTo>
                  <a:close/>
                </a:path>
                <a:path extrusionOk="0" h="1584325" w="12192000">
                  <a:moveTo>
                    <a:pt x="5951969" y="0"/>
                  </a:moveTo>
                  <a:lnTo>
                    <a:pt x="3935730" y="0"/>
                  </a:lnTo>
                  <a:lnTo>
                    <a:pt x="3935730" y="1584071"/>
                  </a:lnTo>
                  <a:lnTo>
                    <a:pt x="5951969" y="1584071"/>
                  </a:lnTo>
                  <a:lnTo>
                    <a:pt x="5951969" y="0"/>
                  </a:lnTo>
                  <a:close/>
                </a:path>
                <a:path extrusionOk="0" h="1584325" w="12192000">
                  <a:moveTo>
                    <a:pt x="12192000" y="0"/>
                  </a:moveTo>
                  <a:lnTo>
                    <a:pt x="10416540" y="0"/>
                  </a:lnTo>
                  <a:lnTo>
                    <a:pt x="9048369" y="0"/>
                  </a:lnTo>
                  <a:lnTo>
                    <a:pt x="7536180" y="0"/>
                  </a:lnTo>
                  <a:lnTo>
                    <a:pt x="5951982" y="0"/>
                  </a:lnTo>
                  <a:lnTo>
                    <a:pt x="5951982" y="1584071"/>
                  </a:lnTo>
                  <a:lnTo>
                    <a:pt x="7536180" y="1584071"/>
                  </a:lnTo>
                  <a:lnTo>
                    <a:pt x="9048369" y="1584071"/>
                  </a:lnTo>
                  <a:lnTo>
                    <a:pt x="10416540" y="1584071"/>
                  </a:lnTo>
                  <a:lnTo>
                    <a:pt x="12192000" y="158407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0" y="1622170"/>
              <a:ext cx="1343660" cy="5236210"/>
            </a:xfrm>
            <a:custGeom>
              <a:rect b="b" l="l" r="r" t="t"/>
              <a:pathLst>
                <a:path extrusionOk="0" h="5236209" w="1343660">
                  <a:moveTo>
                    <a:pt x="1343533" y="0"/>
                  </a:moveTo>
                  <a:lnTo>
                    <a:pt x="0" y="0"/>
                  </a:lnTo>
                  <a:lnTo>
                    <a:pt x="0" y="2396960"/>
                  </a:lnTo>
                  <a:lnTo>
                    <a:pt x="0" y="5235829"/>
                  </a:lnTo>
                  <a:lnTo>
                    <a:pt x="1343533" y="5235829"/>
                  </a:lnTo>
                  <a:lnTo>
                    <a:pt x="1343533" y="2396998"/>
                  </a:lnTo>
                  <a:lnTo>
                    <a:pt x="1343533" y="0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>
              <a:off x="1343533" y="4019130"/>
              <a:ext cx="10848975" cy="2839085"/>
            </a:xfrm>
            <a:custGeom>
              <a:rect b="b" l="l" r="r" t="t"/>
              <a:pathLst>
                <a:path extrusionOk="0" h="2839084" w="10848975">
                  <a:moveTo>
                    <a:pt x="2592184" y="0"/>
                  </a:moveTo>
                  <a:lnTo>
                    <a:pt x="1944243" y="0"/>
                  </a:lnTo>
                  <a:lnTo>
                    <a:pt x="1944116" y="0"/>
                  </a:lnTo>
                  <a:lnTo>
                    <a:pt x="0" y="0"/>
                  </a:lnTo>
                  <a:lnTo>
                    <a:pt x="0" y="2838869"/>
                  </a:lnTo>
                  <a:lnTo>
                    <a:pt x="1944116" y="2838869"/>
                  </a:lnTo>
                  <a:lnTo>
                    <a:pt x="1944243" y="2838869"/>
                  </a:lnTo>
                  <a:lnTo>
                    <a:pt x="2592184" y="2838869"/>
                  </a:lnTo>
                  <a:lnTo>
                    <a:pt x="2592184" y="0"/>
                  </a:lnTo>
                  <a:close/>
                </a:path>
                <a:path extrusionOk="0" h="2839084" w="10848975">
                  <a:moveTo>
                    <a:pt x="4608436" y="0"/>
                  </a:moveTo>
                  <a:lnTo>
                    <a:pt x="2592197" y="0"/>
                  </a:lnTo>
                  <a:lnTo>
                    <a:pt x="2592197" y="2838869"/>
                  </a:lnTo>
                  <a:lnTo>
                    <a:pt x="4608436" y="2838869"/>
                  </a:lnTo>
                  <a:lnTo>
                    <a:pt x="4608436" y="0"/>
                  </a:lnTo>
                  <a:close/>
                </a:path>
                <a:path extrusionOk="0" h="2839084" w="10848975">
                  <a:moveTo>
                    <a:pt x="10848467" y="0"/>
                  </a:moveTo>
                  <a:lnTo>
                    <a:pt x="9073007" y="0"/>
                  </a:lnTo>
                  <a:lnTo>
                    <a:pt x="7704836" y="0"/>
                  </a:lnTo>
                  <a:lnTo>
                    <a:pt x="6192647" y="0"/>
                  </a:lnTo>
                  <a:lnTo>
                    <a:pt x="4608449" y="0"/>
                  </a:lnTo>
                  <a:lnTo>
                    <a:pt x="4608449" y="2838869"/>
                  </a:lnTo>
                  <a:lnTo>
                    <a:pt x="6192647" y="2838869"/>
                  </a:lnTo>
                  <a:lnTo>
                    <a:pt x="7704836" y="2838869"/>
                  </a:lnTo>
                  <a:lnTo>
                    <a:pt x="9073007" y="2838869"/>
                  </a:lnTo>
                  <a:lnTo>
                    <a:pt x="10848467" y="2838869"/>
                  </a:lnTo>
                  <a:lnTo>
                    <a:pt x="1084846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2" name="Google Shape;212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050" y="2590736"/>
              <a:ext cx="1319149" cy="519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5267325"/>
              <a:ext cx="1352550" cy="528637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14" name="Google Shape;214;p11"/>
          <p:cNvGraphicFramePr/>
          <p:nvPr/>
        </p:nvGraphicFramePr>
        <p:xfrm>
          <a:off x="1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2010725"/>
                <a:gridCol w="2916550"/>
                <a:gridCol w="972500"/>
                <a:gridCol w="4006225"/>
                <a:gridCol w="3124200"/>
                <a:gridCol w="4953000"/>
                <a:gridCol w="228600"/>
                <a:gridCol w="73350"/>
              </a:tblGrid>
              <a:tr h="2399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EMOCIÓN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70180" marR="167640" rtl="0" algn="ctr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(Disparada por un evento)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670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3333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80340" lvl="0" marL="466725" marR="45275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GENÉRICOS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10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16204" marR="102870" rtl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 PARA LA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25" marR="0" rtl="0" algn="ctr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543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26668" lvl="0" marL="329565" marR="313690" rtl="0" algn="l">
                        <a:lnSpc>
                          <a:spcPct val="1008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(Hacerse cargo de)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58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581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74955" marR="247015" rtl="0" algn="ctr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8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</a:tr>
              <a:tr h="362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ANSIEDAD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1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15875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Anticipación excesiva de un futuro importante a veces incierto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889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Fut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4615" marR="11874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 que acontecerá en el futuro es importante para mi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257809" rtl="0" algn="l">
                        <a:lnSpc>
                          <a:spcPct val="991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Quiero que llegue ese momento o que pase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0" rtl="0" algn="l">
                        <a:lnSpc>
                          <a:spcPct val="100000"/>
                        </a:lnSpc>
                        <a:spcBef>
                          <a:spcPts val="6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futuro es incierto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295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1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Nerviosismo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132080" rtl="0" algn="l">
                        <a:lnSpc>
                          <a:spcPct val="1008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Hiperactividad mental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6520" marR="363220" rtl="0" algn="l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Aceptar los tiempos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94615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Focalizar en el presente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96520" rtl="0" algn="l">
                        <a:lnSpc>
                          <a:spcPct val="77777"/>
                        </a:lnSpc>
                        <a:spcBef>
                          <a:spcPts val="7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Intervenir los pensamientos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0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</a:tr>
              <a:tr h="429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NOSTALGIA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914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075" marR="248284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Frente a cosas, situaciones o personas que se considera que no van a volver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4615" marR="66802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pasado fue maravilloso.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4615" marR="443865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va a volver a suceder.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Recordar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104775" rtl="0" algn="l">
                        <a:lnSpc>
                          <a:spcPct val="100899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Ausentarse del presente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6520" marR="7683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Agradecer por lo sucedido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94615" rtl="0" algn="l">
                        <a:lnSpc>
                          <a:spcPct val="100800"/>
                        </a:lnSpc>
                        <a:spcBef>
                          <a:spcPts val="120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3856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Focalizar en el presente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6520" marR="400050" rtl="0" algn="l">
                        <a:lnSpc>
                          <a:spcPct val="100000"/>
                        </a:lnSpc>
                        <a:spcBef>
                          <a:spcPts val="121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3856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Establecer objetivos a corto/ mediano plazo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00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9060" marR="94615" rtl="0" algn="l">
                        <a:lnSpc>
                          <a:spcPct val="1000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14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2"/>
          <p:cNvGrpSpPr/>
          <p:nvPr/>
        </p:nvGrpSpPr>
        <p:grpSpPr>
          <a:xfrm>
            <a:off x="0" y="0"/>
            <a:ext cx="18288762" cy="10287381"/>
            <a:chOff x="0" y="0"/>
            <a:chExt cx="12192508" cy="6858254"/>
          </a:xfrm>
        </p:grpSpPr>
        <p:sp>
          <p:nvSpPr>
            <p:cNvPr id="220" name="Google Shape;220;p12"/>
            <p:cNvSpPr/>
            <p:nvPr/>
          </p:nvSpPr>
          <p:spPr>
            <a:xfrm>
              <a:off x="0" y="0"/>
              <a:ext cx="12192000" cy="2594610"/>
            </a:xfrm>
            <a:custGeom>
              <a:rect b="b" l="l" r="r" t="t"/>
              <a:pathLst>
                <a:path extrusionOk="0" h="2594610" w="12192000">
                  <a:moveTo>
                    <a:pt x="3863708" y="0"/>
                  </a:moveTo>
                  <a:lnTo>
                    <a:pt x="3215640" y="0"/>
                  </a:lnTo>
                  <a:lnTo>
                    <a:pt x="1559433" y="0"/>
                  </a:lnTo>
                  <a:lnTo>
                    <a:pt x="0" y="0"/>
                  </a:lnTo>
                  <a:lnTo>
                    <a:pt x="0" y="2594229"/>
                  </a:lnTo>
                  <a:lnTo>
                    <a:pt x="1559433" y="2594229"/>
                  </a:lnTo>
                  <a:lnTo>
                    <a:pt x="3215640" y="2594229"/>
                  </a:lnTo>
                  <a:lnTo>
                    <a:pt x="3863708" y="2594229"/>
                  </a:lnTo>
                  <a:lnTo>
                    <a:pt x="3863708" y="0"/>
                  </a:lnTo>
                  <a:close/>
                </a:path>
                <a:path extrusionOk="0" h="2594610" w="12192000">
                  <a:moveTo>
                    <a:pt x="7176122" y="0"/>
                  </a:moveTo>
                  <a:lnTo>
                    <a:pt x="6096000" y="0"/>
                  </a:lnTo>
                  <a:lnTo>
                    <a:pt x="3863721" y="0"/>
                  </a:lnTo>
                  <a:lnTo>
                    <a:pt x="3863721" y="2594229"/>
                  </a:lnTo>
                  <a:lnTo>
                    <a:pt x="6096000" y="2594229"/>
                  </a:lnTo>
                  <a:lnTo>
                    <a:pt x="7176122" y="2594229"/>
                  </a:lnTo>
                  <a:lnTo>
                    <a:pt x="7176122" y="0"/>
                  </a:lnTo>
                  <a:close/>
                </a:path>
                <a:path extrusionOk="0" h="2594610" w="12192000">
                  <a:moveTo>
                    <a:pt x="12192000" y="0"/>
                  </a:moveTo>
                  <a:lnTo>
                    <a:pt x="10704576" y="0"/>
                  </a:lnTo>
                  <a:lnTo>
                    <a:pt x="10704449" y="0"/>
                  </a:lnTo>
                  <a:lnTo>
                    <a:pt x="9264396" y="0"/>
                  </a:lnTo>
                  <a:lnTo>
                    <a:pt x="7176135" y="0"/>
                  </a:lnTo>
                  <a:lnTo>
                    <a:pt x="7176135" y="2594229"/>
                  </a:lnTo>
                  <a:lnTo>
                    <a:pt x="9264396" y="2594229"/>
                  </a:lnTo>
                  <a:lnTo>
                    <a:pt x="10704449" y="2594229"/>
                  </a:lnTo>
                  <a:lnTo>
                    <a:pt x="10704576" y="2594229"/>
                  </a:lnTo>
                  <a:lnTo>
                    <a:pt x="12192000" y="259422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0" y="2632329"/>
              <a:ext cx="1559560" cy="4225925"/>
            </a:xfrm>
            <a:custGeom>
              <a:rect b="b" l="l" r="r" t="t"/>
              <a:pathLst>
                <a:path extrusionOk="0" h="4225925" w="1559560">
                  <a:moveTo>
                    <a:pt x="0" y="4225670"/>
                  </a:moveTo>
                  <a:lnTo>
                    <a:pt x="1559433" y="4225670"/>
                  </a:lnTo>
                  <a:lnTo>
                    <a:pt x="1559433" y="0"/>
                  </a:lnTo>
                  <a:lnTo>
                    <a:pt x="0" y="0"/>
                  </a:lnTo>
                  <a:lnTo>
                    <a:pt x="0" y="4225670"/>
                  </a:ln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1559433" y="2632328"/>
              <a:ext cx="10633075" cy="4225925"/>
            </a:xfrm>
            <a:custGeom>
              <a:rect b="b" l="l" r="r" t="t"/>
              <a:pathLst>
                <a:path extrusionOk="0" h="4225925" w="10633075">
                  <a:moveTo>
                    <a:pt x="2304275" y="0"/>
                  </a:moveTo>
                  <a:lnTo>
                    <a:pt x="1656207" y="0"/>
                  </a:lnTo>
                  <a:lnTo>
                    <a:pt x="0" y="0"/>
                  </a:lnTo>
                  <a:lnTo>
                    <a:pt x="0" y="4225671"/>
                  </a:lnTo>
                  <a:lnTo>
                    <a:pt x="1656207" y="4225671"/>
                  </a:lnTo>
                  <a:lnTo>
                    <a:pt x="2304275" y="4225671"/>
                  </a:lnTo>
                  <a:lnTo>
                    <a:pt x="2304275" y="0"/>
                  </a:lnTo>
                  <a:close/>
                </a:path>
                <a:path extrusionOk="0" h="4225925" w="10633075">
                  <a:moveTo>
                    <a:pt x="5616689" y="0"/>
                  </a:moveTo>
                  <a:lnTo>
                    <a:pt x="4536567" y="0"/>
                  </a:lnTo>
                  <a:lnTo>
                    <a:pt x="2304288" y="0"/>
                  </a:lnTo>
                  <a:lnTo>
                    <a:pt x="2304288" y="4225671"/>
                  </a:lnTo>
                  <a:lnTo>
                    <a:pt x="4536567" y="4225671"/>
                  </a:lnTo>
                  <a:lnTo>
                    <a:pt x="5616689" y="4225671"/>
                  </a:lnTo>
                  <a:lnTo>
                    <a:pt x="5616689" y="0"/>
                  </a:lnTo>
                  <a:close/>
                </a:path>
                <a:path extrusionOk="0" h="4225925" w="10633075">
                  <a:moveTo>
                    <a:pt x="10632567" y="0"/>
                  </a:moveTo>
                  <a:lnTo>
                    <a:pt x="9145143" y="0"/>
                  </a:lnTo>
                  <a:lnTo>
                    <a:pt x="9145016" y="0"/>
                  </a:lnTo>
                  <a:lnTo>
                    <a:pt x="7704963" y="0"/>
                  </a:lnTo>
                  <a:lnTo>
                    <a:pt x="5616702" y="0"/>
                  </a:lnTo>
                  <a:lnTo>
                    <a:pt x="5616702" y="4225671"/>
                  </a:lnTo>
                  <a:lnTo>
                    <a:pt x="7704963" y="4225671"/>
                  </a:lnTo>
                  <a:lnTo>
                    <a:pt x="9145016" y="4225671"/>
                  </a:lnTo>
                  <a:lnTo>
                    <a:pt x="9145143" y="4225671"/>
                  </a:lnTo>
                  <a:lnTo>
                    <a:pt x="10632567" y="4225671"/>
                  </a:lnTo>
                  <a:lnTo>
                    <a:pt x="10632567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3" name="Google Shape;223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4514786"/>
              <a:ext cx="1562100" cy="519112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24" name="Google Shape;224;p12"/>
          <p:cNvGraphicFramePr/>
          <p:nvPr/>
        </p:nvGraphicFramePr>
        <p:xfrm>
          <a:off x="0" y="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2336475"/>
                <a:gridCol w="2484125"/>
                <a:gridCol w="1732600"/>
                <a:gridCol w="2587000"/>
                <a:gridCol w="3432800"/>
                <a:gridCol w="5410200"/>
                <a:gridCol w="152400"/>
                <a:gridCol w="146675"/>
              </a:tblGrid>
              <a:tr h="391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EMOCIÓN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1440" marR="83185" rtl="0" algn="ctr">
                        <a:lnSpc>
                          <a:spcPct val="8074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(Disparada por un evento)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8986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16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76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84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GENÉRICOS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5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635" lvl="0" marL="144780" marR="128270" rtl="0" algn="just">
                        <a:lnSpc>
                          <a:spcPct val="1008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 PARA LA ACCIÓN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75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6985" marR="0" rtl="0" algn="ctr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(Hacerse cargo de)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A4A4"/>
                    </a:solidFill>
                  </a:tcPr>
                </a:tc>
              </a:tr>
              <a:tr h="636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00965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FRUSTRACIÓN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83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2710" marR="213995" rtl="0" algn="l">
                        <a:lnSpc>
                          <a:spcPct val="1000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Sensación frente a un deseo o una necesidad que no logramos satisfacer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1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3980" marR="39179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puedo lograr lo que quiero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980" marR="506094" rtl="0" algn="l">
                        <a:lnSpc>
                          <a:spcPct val="100899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tengo control sobre la situación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3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5885" marR="246379" rtl="0" algn="l">
                        <a:lnSpc>
                          <a:spcPct val="1008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Darse por vencido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97155" marR="13208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Usar el aprendizaje y la innovación para encontrar nuevos caminos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7155" marR="149860" rtl="0" algn="l">
                        <a:lnSpc>
                          <a:spcPct val="77777"/>
                        </a:lnSpc>
                        <a:spcBef>
                          <a:spcPts val="194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Aceptar que las cosas son como son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 txBox="1"/>
          <p:nvPr/>
        </p:nvSpPr>
        <p:spPr>
          <a:xfrm>
            <a:off x="304800" y="1257300"/>
            <a:ext cx="6192122" cy="2744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8572" lvl="0" marL="19050" marR="7620" rtl="0" algn="ctr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25"/>
              <a:buFont typeface="Arial"/>
              <a:buNone/>
            </a:pPr>
            <a:r>
              <a:rPr b="1" i="0" lang="en-US" sz="59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 distinguir una  Emocion de un  E.A. ?</a:t>
            </a:r>
            <a:endParaRPr b="1" i="0" sz="59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 txBox="1"/>
          <p:nvPr>
            <p:ph type="title"/>
          </p:nvPr>
        </p:nvSpPr>
        <p:spPr>
          <a:xfrm>
            <a:off x="734786" y="1181881"/>
            <a:ext cx="15800613" cy="1912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445175">
            <a:spAutoFit/>
          </a:bodyPr>
          <a:lstStyle/>
          <a:p>
            <a:pPr indent="0" lvl="0" marL="5895023" marR="7620" rtl="0" algn="ctr">
              <a:lnSpc>
                <a:spcPct val="881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Al referirnos a las emociones por lo general decimos: “Yo estoy” (triste, contento, enojado) </a:t>
            </a:r>
            <a:br>
              <a:rPr lang="en-US" sz="3600"/>
            </a:br>
            <a:r>
              <a:rPr lang="en-US" sz="3600">
                <a:solidFill>
                  <a:srgbClr val="00B050"/>
                </a:solidFill>
              </a:rPr>
              <a:t>EVENTUALIDAD </a:t>
            </a:r>
            <a:endParaRPr sz="2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7244142" y="3421992"/>
            <a:ext cx="9291257" cy="1836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4750">
            <a:spAutoFit/>
          </a:bodyPr>
          <a:lstStyle/>
          <a:p>
            <a:pPr indent="0" lvl="0" marL="19050" marR="7620" rtl="0" algn="ctr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Cuando hablamos de estado de ánimo generalmente decimos:  “Yo soy” ( optimista, confiado, enojon)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9050" marR="7620" rtl="0" algn="ctr">
              <a:lnSpc>
                <a:spcPct val="87500"/>
              </a:lnSpc>
              <a:spcBef>
                <a:spcPts val="668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HABITUALIDAD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7523510" y="5981700"/>
            <a:ext cx="8732520" cy="2244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7150">
            <a:spAutoFit/>
          </a:bodyPr>
          <a:lstStyle/>
          <a:p>
            <a:pPr indent="0" lvl="0" marL="19050" marR="7620" rtl="0" algn="ctr">
              <a:lnSpc>
                <a:spcPct val="88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Cuando no hay un hecho fresco que haya disparado esa emoción  probablemente sea  un estado de ánimo 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/>
          <p:nvPr/>
        </p:nvSpPr>
        <p:spPr>
          <a:xfrm>
            <a:off x="3886575" y="7300500"/>
            <a:ext cx="9661500" cy="28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1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1" i="0" lang="en-US" sz="3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temporalidad </a:t>
            </a:r>
            <a:r>
              <a:rPr b="1" i="0" lang="en-US" sz="29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(PRESE, PASAD, FUTURO)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2. Disposicion  a </a:t>
            </a:r>
            <a:r>
              <a:rPr b="1" i="0" lang="en-US" sz="3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aceptar </a:t>
            </a:r>
            <a:r>
              <a:rPr b="0" i="0" lang="en-US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i="0" lang="en-US" sz="3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resistir.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595630" rtl="0" algn="l">
              <a:lnSpc>
                <a:spcPct val="101699"/>
              </a:lnSpc>
              <a:spcBef>
                <a:spcPts val="1125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3. Juicos Maestros </a:t>
            </a:r>
            <a:r>
              <a:rPr b="0" i="0" lang="en-US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los 	sostienen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89531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508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1921575" y="457550"/>
            <a:ext cx="135915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12700" marR="5080" rtl="0" algn="ctr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50"/>
              <a:buFont typeface="Arial"/>
              <a:buNone/>
            </a:pPr>
            <a:r>
              <a:rPr b="1" i="0" lang="en-US" sz="465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Trebuchet MS"/>
                <a:ea typeface="Trebuchet MS"/>
                <a:cs typeface="Trebuchet MS"/>
                <a:sym typeface="Trebuchet MS"/>
              </a:rPr>
              <a:t>VEREMOS LOS 6 ESTADOS DE ÁNIMO BÁSICOS</a:t>
            </a:r>
            <a:endParaRPr b="1" i="0" sz="4650" u="none" cap="none" strike="noStrike">
              <a:solidFill>
                <a:schemeClr val="dk1"/>
              </a:solidFill>
              <a:highlight>
                <a:srgbClr val="00FF00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4514187" y="2924000"/>
            <a:ext cx="437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RESENTIMIENTO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5022012" y="3909457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89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PAZ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8727225" y="2924000"/>
            <a:ext cx="4092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RESIGNACION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9366629" y="4075436"/>
            <a:ext cx="30000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2540" marR="0" rtl="0" algn="ctr">
              <a:lnSpc>
                <a:spcPct val="71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AMBICIÓN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14"/>
          <p:cNvCxnSpPr/>
          <p:nvPr/>
        </p:nvCxnSpPr>
        <p:spPr>
          <a:xfrm>
            <a:off x="1480850" y="3869975"/>
            <a:ext cx="11254500" cy="1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4" name="Google Shape;244;p14"/>
          <p:cNvCxnSpPr/>
          <p:nvPr/>
        </p:nvCxnSpPr>
        <p:spPr>
          <a:xfrm>
            <a:off x="4659825" y="2778425"/>
            <a:ext cx="8115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5" name="Google Shape;245;p14"/>
          <p:cNvCxnSpPr/>
          <p:nvPr/>
        </p:nvCxnSpPr>
        <p:spPr>
          <a:xfrm>
            <a:off x="1579575" y="4857191"/>
            <a:ext cx="11195400" cy="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6" name="Google Shape;246;p14"/>
          <p:cNvSpPr txBox="1"/>
          <p:nvPr/>
        </p:nvSpPr>
        <p:spPr>
          <a:xfrm>
            <a:off x="663904" y="3002975"/>
            <a:ext cx="437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ACEPTO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663904" y="4007188"/>
            <a:ext cx="437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ACEPTO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" name="Google Shape;248;p14"/>
          <p:cNvCxnSpPr/>
          <p:nvPr/>
        </p:nvCxnSpPr>
        <p:spPr>
          <a:xfrm flipH="1">
            <a:off x="4679450" y="2764250"/>
            <a:ext cx="19800" cy="219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" name="Google Shape;249;p14"/>
          <p:cNvCxnSpPr/>
          <p:nvPr/>
        </p:nvCxnSpPr>
        <p:spPr>
          <a:xfrm flipH="1">
            <a:off x="12774975" y="2783975"/>
            <a:ext cx="19800" cy="219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" name="Google Shape;250;p14"/>
          <p:cNvCxnSpPr/>
          <p:nvPr/>
        </p:nvCxnSpPr>
        <p:spPr>
          <a:xfrm>
            <a:off x="8865375" y="2823500"/>
            <a:ext cx="0" cy="205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1" name="Google Shape;251;p14"/>
          <p:cNvSpPr txBox="1"/>
          <p:nvPr/>
        </p:nvSpPr>
        <p:spPr>
          <a:xfrm>
            <a:off x="4572004" y="1978025"/>
            <a:ext cx="437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puedo cambiar 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9082629" y="1978025"/>
            <a:ext cx="437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Puedo cambiar 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15513069" y="8116603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15"/>
          <p:cNvGraphicFramePr/>
          <p:nvPr/>
        </p:nvGraphicFramePr>
        <p:xfrm>
          <a:off x="276707" y="42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2799750"/>
                <a:gridCol w="3738225"/>
                <a:gridCol w="4121375"/>
                <a:gridCol w="4075350"/>
                <a:gridCol w="3276600"/>
              </a:tblGrid>
              <a:tr h="373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3695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TEMPORALIDAD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48309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PASADO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825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HECHO</a:t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47650" marR="238125" rtl="0" algn="ctr">
                        <a:lnSpc>
                          <a:spcPct val="8125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(No lo puede cambiar, sucedió)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362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349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MAESTROS</a:t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62890" marR="0" rtl="0" algn="l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(Hay múltiples variaciones)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8254" lvl="0" marL="307975" marR="27876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PREDISPOSICIÓN PARA LA ACCIÓN</a:t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505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b="1" sz="3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73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6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RESISTO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96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762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RESENTIMIENTO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381000" marR="77914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vida es injusta 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320675" rtl="0" algn="l">
                        <a:lnSpc>
                          <a:spcPct val="100800"/>
                        </a:lnSpc>
                        <a:spcBef>
                          <a:spcPts val="60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Las cosas no deberían haber sido así.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179705" rtl="0" algn="l">
                        <a:lnSpc>
                          <a:spcPct val="75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Alguien es culpable 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6385" lvl="0" marL="3829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Vengarse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6385" lvl="0" marL="38290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Pedir Justicia </a:t>
                      </a:r>
                      <a:endParaRPr sz="1400" u="none" cap="none" strike="noStrike"/>
                    </a:p>
                    <a:p>
                      <a:pPr indent="-286385" lvl="0" marL="38290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Quejarse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481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Reclamar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4810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Perdonarse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4810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Perdonar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635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2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8890" marR="0" rt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PAZ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02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381000" marR="53594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vida no me debe nada.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115" lvl="0" marL="38036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Las cosas son como son.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59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6385" lvl="0" marL="382905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Agradecer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6385" lvl="0" marL="38290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Aprender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8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" name="Google Shape;263;p16"/>
          <p:cNvGraphicFramePr/>
          <p:nvPr/>
        </p:nvGraphicFramePr>
        <p:xfrm>
          <a:off x="709537" y="9214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3024200"/>
                <a:gridCol w="3240400"/>
                <a:gridCol w="3780475"/>
                <a:gridCol w="3672850"/>
                <a:gridCol w="3028000"/>
              </a:tblGrid>
              <a:tr h="2816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40576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TEMPORALIDAD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77519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FUTURO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71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POSIBILIDAD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(Lo puede cambiar)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41934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MAESTROS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54940" marR="0" rtl="0" algn="l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(Hay múltiples variaciones)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33591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PREDISPOSICIÓN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343535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 LA ACCIÓN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4991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b="1"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6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6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RESISTO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6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18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RESIGNACIÓN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381000" marR="40449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Haga lo que haga nada va a cambiar.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133985" rtl="0" algn="l">
                        <a:lnSpc>
                          <a:spcPct val="1008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hay posibilidad en el futuro.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195580" rtl="0" algn="l">
                        <a:lnSpc>
                          <a:spcPct val="75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tengo poder ante lo que pasa. 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571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115" lvl="0" marL="3822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Abandonar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115" lvl="0" marL="382270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hacer nada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41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Aprendizaje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417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Innovación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48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540" marR="0" rtl="0" algn="ctr">
                        <a:lnSpc>
                          <a:spcPct val="7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AMBICIÓN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5715" marR="0" rtl="0" algn="ctr">
                        <a:lnSpc>
                          <a:spcPct val="7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(ESPERANZA</a:t>
                      </a: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819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1000" marR="9271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Acepto lo que tengo y lo que hay.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1062990" rtl="0" algn="l">
                        <a:lnSpc>
                          <a:spcPct val="100800"/>
                        </a:lnSpc>
                        <a:spcBef>
                          <a:spcPts val="120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futuro es posibilidad.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20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115" lvl="0" marL="3822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Crear el futuro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2905" marR="565785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Accionar para el logro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115" lvl="0" marL="382270" marR="0" rtl="0" algn="l">
                        <a:lnSpc>
                          <a:spcPct val="100000"/>
                        </a:lnSpc>
                        <a:spcBef>
                          <a:spcPts val="6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Diseñar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" name="Google Shape;268;p17"/>
          <p:cNvGraphicFramePr/>
          <p:nvPr/>
        </p:nvGraphicFramePr>
        <p:xfrm>
          <a:off x="709536" y="9214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{BE4C2A85-CE82-4034-AE33-FDD2D393809A}</a:tableStyleId>
              </a:tblPr>
              <a:tblGrid>
                <a:gridCol w="3131825"/>
                <a:gridCol w="3131825"/>
                <a:gridCol w="3888100"/>
                <a:gridCol w="3455675"/>
                <a:gridCol w="3135625"/>
              </a:tblGrid>
              <a:tr h="2816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2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44195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TEMPORALIDAD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07669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PRESENTE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790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 QUE OCURRE</a:t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7749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JUICIOS MAESTROS</a:t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90500" marR="0" rtl="0" algn="l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(Hay múltiples variaciones)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263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PREDISPOSICIÓN</a:t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271780" marR="0" rtl="0" algn="l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 LA ACCIÓN</a:t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48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861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GESTIÓN</a:t>
                      </a:r>
                      <a:endParaRPr sz="3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06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69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RESISTO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63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TEMOR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1904" lvl="0" marL="130175" marR="117475" rtl="0" algn="ctr">
                        <a:lnSpc>
                          <a:spcPct val="8125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 conecto con el presente desde lo que temo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60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1000" marR="25527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mundo es un lugar peligroso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115" lvl="0" marL="380365" marR="0" rtl="0" algn="l">
                        <a:lnSpc>
                          <a:spcPct val="100000"/>
                        </a:lnSpc>
                        <a:spcBef>
                          <a:spcPts val="1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gente es mala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0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2905" marR="8128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Hago para evitar las consecuencias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2905" marR="964564" rtl="0" algn="l">
                        <a:lnSpc>
                          <a:spcPct val="100800"/>
                        </a:lnSpc>
                        <a:spcBef>
                          <a:spcPts val="120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Hago por obligación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43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4175" marR="269240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Conectarse con los valores, la identidad y la misión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88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06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99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12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ACEPTO</a:t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571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AMOR</a:t>
                      </a:r>
                      <a:endParaRPr b="1" sz="4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1904" lvl="0" marL="130175" marR="117475" rtl="0" algn="ctr">
                        <a:lnSpc>
                          <a:spcPct val="8125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 conecto con el presente desde lo que amo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6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381000" marR="375285" rtl="0" algn="l">
                        <a:lnSpc>
                          <a:spcPct val="100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vida es un regalo maravilloso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1000" marR="673100" rtl="0" algn="l">
                        <a:lnSpc>
                          <a:spcPct val="100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Soy una persona privilegiada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609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85750" lvl="0" marL="382905" marR="0" rtl="0" algn="l">
                        <a:lnSpc>
                          <a:spcPct val="100000"/>
                        </a:lnSpc>
                        <a:spcBef>
                          <a:spcPts val="6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Agradecer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2905" marR="0" rtl="0" algn="l">
                        <a:lnSpc>
                          <a:spcPct val="100000"/>
                        </a:lnSpc>
                        <a:spcBef>
                          <a:spcPts val="615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382905" marR="0" rtl="0" algn="l">
                        <a:lnSpc>
                          <a:spcPct val="100000"/>
                        </a:lnSpc>
                        <a:spcBef>
                          <a:spcPts val="6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lang="en-US" sz="2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Disfrutar</a:t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47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sz="2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"/>
          <p:cNvSpPr txBox="1"/>
          <p:nvPr/>
        </p:nvSpPr>
        <p:spPr>
          <a:xfrm>
            <a:off x="533400" y="436763"/>
            <a:ext cx="16768128" cy="94134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Escribo	en	una	hoja	mi	estado	de	ánimo	general respondiendo:</a:t>
            </a:r>
            <a:endParaRPr b="0" i="0" sz="4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63880" lvl="0" marL="576580" marR="0" rtl="0" algn="l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AutoNum type="arabicPeriod"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¿CUÁL ES EL ESTADO DE ÁNIMO QUE PERCIBÍS EN VOS? -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527685" marR="44704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Fijate cuáles son tus predisposiciones recurrentes para la acción y tus juicios recurrentes. (Ponerle nombre).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14350" lvl="0" marL="527050" marR="0" rtl="0" algn="l">
              <a:lnSpc>
                <a:spcPct val="100000"/>
              </a:lnSpc>
              <a:spcBef>
                <a:spcPts val="103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AutoNum type="arabicPeriod" startAt="2"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REVISÁ CUÁLES SON TUS JUICIOS MAESTROS - </a:t>
            </a: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Siempre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527685" marR="10541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hay juicios alimentando el estado de ánimo. ¿Cuáles son? Sobre el mundo, los demás, vos mismo y el futuro. Esto te va a aclarar o cambiar ese nombre que le pusiste.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14350" lvl="0" marL="527050" marR="0" rtl="0" algn="l">
              <a:lnSpc>
                <a:spcPct val="100000"/>
              </a:lnSpc>
              <a:spcBef>
                <a:spcPts val="102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AutoNum type="arabicPeriod" startAt="3"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EXAMINÁ LA ESTRUCTURA LINGÜÍSTICA QUE SUBYACE A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527685" marR="250825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ESE O ESOS JUICIOS. </a:t>
            </a: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 las afirmaciones que incluye son verdaderas o falsas, si los juicios están fundados o no, si las declaraciones son válidas o no, etc.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14983" lvl="0" marL="527685" marR="633730" rtl="0" algn="l">
              <a:lnSpc>
                <a:spcPct val="100000"/>
              </a:lnSpc>
              <a:spcBef>
                <a:spcPts val="1195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AutoNum type="arabicPeriod" startAt="4"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DISEÑÁ NUEVAS DECLARACIONES. </a:t>
            </a: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 cambiar esos juicios maestros.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1" marL="241300" marR="0" rtl="0" algn="l">
              <a:lnSpc>
                <a:spcPct val="100000"/>
              </a:lnSpc>
              <a:spcBef>
                <a:spcPts val="103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Debate en sala</a:t>
            </a:r>
            <a:endParaRPr b="0" i="0" sz="3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9"/>
          <p:cNvSpPr txBox="1"/>
          <p:nvPr>
            <p:ph type="title"/>
          </p:nvPr>
        </p:nvSpPr>
        <p:spPr>
          <a:xfrm>
            <a:off x="2180272" y="521292"/>
            <a:ext cx="13927455" cy="13109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8075">
            <a:spAutoFit/>
          </a:bodyPr>
          <a:lstStyle/>
          <a:p>
            <a:pPr indent="-1566863" lvl="0" marL="1584960" marR="762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021"/>
              </a:buClr>
              <a:buSzPts val="4200"/>
              <a:buFont typeface="Arial"/>
              <a:buNone/>
            </a:pPr>
            <a:r>
              <a:rPr i="1" lang="en-US" sz="4200">
                <a:solidFill>
                  <a:srgbClr val="1F2021"/>
                </a:solidFill>
                <a:latin typeface="Arial"/>
                <a:ea typeface="Arial"/>
                <a:cs typeface="Arial"/>
                <a:sym typeface="Arial"/>
              </a:rPr>
              <a:t>PODEMOS ELEGIR O DISENAR EL ESTADO DE ANIMO EN EL QUE QUIERO PERMANECER ??</a:t>
            </a:r>
            <a:endParaRPr sz="42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19"/>
          <p:cNvGrpSpPr/>
          <p:nvPr/>
        </p:nvGrpSpPr>
        <p:grpSpPr>
          <a:xfrm>
            <a:off x="914400" y="3695700"/>
            <a:ext cx="7400925" cy="5224651"/>
            <a:chOff x="7257288" y="2424683"/>
            <a:chExt cx="4933950" cy="3483101"/>
          </a:xfrm>
        </p:grpSpPr>
        <p:pic>
          <p:nvPicPr>
            <p:cNvPr id="280" name="Google Shape;280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7288" y="2424683"/>
              <a:ext cx="4898898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56348" y="2851403"/>
              <a:ext cx="4700778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75804" y="3278123"/>
              <a:ext cx="4161282" cy="787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09332" y="4608576"/>
              <a:ext cx="4581906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331708" y="5120639"/>
              <a:ext cx="3135629" cy="7871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19"/>
          <p:cNvGrpSpPr/>
          <p:nvPr/>
        </p:nvGrpSpPr>
        <p:grpSpPr>
          <a:xfrm>
            <a:off x="8591931" y="3688007"/>
            <a:ext cx="8491485" cy="6010793"/>
            <a:chOff x="6053328" y="2516123"/>
            <a:chExt cx="5660990" cy="4007195"/>
          </a:xfrm>
        </p:grpSpPr>
        <p:pic>
          <p:nvPicPr>
            <p:cNvPr id="286" name="Google Shape;286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053328" y="2516123"/>
              <a:ext cx="5651754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054852" y="3028187"/>
              <a:ext cx="5650230" cy="787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460236" y="3540251"/>
              <a:ext cx="4839462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1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002779" y="4687061"/>
              <a:ext cx="4601718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1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655401" y="5199125"/>
              <a:ext cx="5058917" cy="787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1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467599" y="5736173"/>
              <a:ext cx="3672078" cy="7871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2" name="Google Shape;292;p19"/>
          <p:cNvSpPr txBox="1"/>
          <p:nvPr/>
        </p:nvSpPr>
        <p:spPr>
          <a:xfrm>
            <a:off x="1836420" y="2301216"/>
            <a:ext cx="14873098" cy="664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8075">
            <a:spAutoFit/>
          </a:bodyPr>
          <a:lstStyle/>
          <a:p>
            <a:pPr indent="-953" lvl="0" marL="18098" marR="762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1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1ER PASO Convertirse en observador del estado de ánimo</a:t>
            </a:r>
            <a:endParaRPr b="0" i="0" sz="4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9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g3b6c9b34fbd_0_41"/>
          <p:cNvPicPr preferRelativeResize="0"/>
          <p:nvPr/>
        </p:nvPicPr>
        <p:blipFill rotWithShape="1">
          <a:blip r:embed="rId3">
            <a:alphaModFix/>
          </a:blip>
          <a:srcRect b="0" l="11780" r="11771" t="0"/>
          <a:stretch/>
        </p:blipFill>
        <p:spPr>
          <a:xfrm>
            <a:off x="7403917" y="0"/>
            <a:ext cx="11900084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b6c9b34fbd_0_41"/>
          <p:cNvSpPr/>
          <p:nvPr/>
        </p:nvSpPr>
        <p:spPr>
          <a:xfrm rot="5400000">
            <a:off x="44307" y="-41138"/>
            <a:ext cx="10283857" cy="10366133"/>
          </a:xfrm>
          <a:custGeom>
            <a:rect b="b" l="l" r="r" t="t"/>
            <a:pathLst>
              <a:path extrusionOk="0" h="3155596" w="3130550">
                <a:moveTo>
                  <a:pt x="0" y="1123950"/>
                </a:moveTo>
                <a:lnTo>
                  <a:pt x="0" y="3155596"/>
                </a:lnTo>
                <a:lnTo>
                  <a:pt x="3130550" y="3155596"/>
                </a:lnTo>
                <a:lnTo>
                  <a:pt x="3130550" y="0"/>
                </a:lnTo>
                <a:close/>
              </a:path>
            </a:pathLst>
          </a:custGeom>
          <a:solidFill>
            <a:srgbClr val="0741B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b6c9b34fbd_0_41"/>
          <p:cNvSpPr/>
          <p:nvPr/>
        </p:nvSpPr>
        <p:spPr>
          <a:xfrm rot="5400000">
            <a:off x="3424733" y="3341740"/>
            <a:ext cx="3521869" cy="10367271"/>
          </a:xfrm>
          <a:custGeom>
            <a:rect b="b" l="l" r="r" t="t"/>
            <a:pathLst>
              <a:path extrusionOk="0" h="9215352" w="3130550">
                <a:moveTo>
                  <a:pt x="0" y="1123950"/>
                </a:moveTo>
                <a:lnTo>
                  <a:pt x="0" y="9215352"/>
                </a:lnTo>
                <a:lnTo>
                  <a:pt x="3130550" y="9215352"/>
                </a:lnTo>
                <a:lnTo>
                  <a:pt x="3130550" y="0"/>
                </a:lnTo>
                <a:close/>
              </a:path>
            </a:pathLst>
          </a:custGeom>
          <a:solidFill>
            <a:srgbClr val="1895D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b6c9b34fbd_0_41"/>
          <p:cNvSpPr/>
          <p:nvPr/>
        </p:nvSpPr>
        <p:spPr>
          <a:xfrm>
            <a:off x="299219" y="233678"/>
            <a:ext cx="1448003" cy="1175208"/>
          </a:xfrm>
          <a:custGeom>
            <a:rect b="b" l="l" r="r" t="t"/>
            <a:pathLst>
              <a:path extrusionOk="0" h="1175208" w="1448003">
                <a:moveTo>
                  <a:pt x="0" y="0"/>
                </a:moveTo>
                <a:lnTo>
                  <a:pt x="1448003" y="0"/>
                </a:lnTo>
                <a:lnTo>
                  <a:pt x="1448003" y="1175208"/>
                </a:lnTo>
                <a:lnTo>
                  <a:pt x="0" y="117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304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b6c9b34fbd_0_41"/>
          <p:cNvSpPr txBox="1"/>
          <p:nvPr/>
        </p:nvSpPr>
        <p:spPr>
          <a:xfrm>
            <a:off x="299219" y="8554296"/>
            <a:ext cx="9176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ESTADOS DE ANIMO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b6c9b34fbd_0_41"/>
          <p:cNvSpPr txBox="1"/>
          <p:nvPr/>
        </p:nvSpPr>
        <p:spPr>
          <a:xfrm>
            <a:off x="-381000" y="4038600"/>
            <a:ext cx="9093300" cy="21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99"/>
              <a:buFont typeface="Arial"/>
              <a:buNone/>
            </a:pPr>
            <a:r>
              <a:rPr b="1" i="0" lang="en-US" sz="6799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MUCHAS </a:t>
            </a:r>
            <a:endParaRPr b="1" i="0" sz="6799" u="none" cap="none" strike="noStrike">
              <a:solidFill>
                <a:srgbClr val="F5F5F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99"/>
              <a:buFont typeface="Arial"/>
              <a:buNone/>
            </a:pPr>
            <a:r>
              <a:rPr b="1" i="0" lang="en-US" sz="6799" u="none" cap="none" strike="noStrike">
                <a:solidFill>
                  <a:srgbClr val="F5F5F5"/>
                </a:solidFill>
                <a:latin typeface="Montserrat"/>
                <a:ea typeface="Montserrat"/>
                <a:cs typeface="Montserrat"/>
                <a:sym typeface="Montserrat"/>
              </a:rPr>
              <a:t>GRACIAS!</a:t>
            </a:r>
            <a:endParaRPr b="1" i="0" sz="6799" u="none" cap="none" strike="noStrike">
              <a:solidFill>
                <a:srgbClr val="F5F5F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