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7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</p:sldIdLst>
  <p:sldSz cx="18288000" cy="10287000"/>
  <p:notesSz cx="6858000" cy="9144000"/>
  <p:embeddedFontLst>
    <p:embeddedFont>
      <p:font typeface="Arimo" panose="020B0604020202020204" charset="0"/>
      <p:regular r:id="rId25"/>
      <p:bold r:id="rId26"/>
      <p:italic r:id="rId27"/>
      <p:boldItalic r:id="rId28"/>
    </p:embeddedFont>
    <p:embeddedFont>
      <p:font typeface="Trebuchet MS" panose="020B0603020202020204" pitchFamily="34" charset="0"/>
      <p:regular r:id="rId29"/>
      <p:bold r:id="rId30"/>
      <p:italic r:id="rId31"/>
      <p:boldItalic r:id="rId32"/>
    </p:embeddedFont>
    <p:embeddedFont>
      <p:font typeface="Montserrat" panose="020B060402020202020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atAV0CwAbYdQc1ExnjZa1+YpC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4" autoAdjust="0"/>
    <p:restoredTop sz="94660"/>
  </p:normalViewPr>
  <p:slideViewPr>
    <p:cSldViewPr snapToGrid="0">
      <p:cViewPr varScale="1">
        <p:scale>
          <a:sx n="37" d="100"/>
          <a:sy n="37" d="100"/>
        </p:scale>
        <p:origin x="25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nuestra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imagen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construida</a:t>
            </a:r>
            <a:r>
              <a:rPr lang="en-US" baseline="0" dirty="0" smtClean="0"/>
              <a:t> social, contextual y </a:t>
            </a:r>
            <a:r>
              <a:rPr lang="en-US" baseline="0" dirty="0" err="1" smtClean="0"/>
              <a:t>familiarmente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porque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lo que </a:t>
            </a:r>
            <a:r>
              <a:rPr lang="en-US" baseline="0" dirty="0" err="1" smtClean="0"/>
              <a:t>nos</a:t>
            </a:r>
            <a:r>
              <a:rPr lang="en-US" baseline="0" dirty="0" smtClean="0"/>
              <a:t> da </a:t>
            </a:r>
            <a:r>
              <a:rPr lang="en-US" baseline="0" dirty="0" err="1" smtClean="0"/>
              <a:t>identidad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pertenencia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Esto</a:t>
            </a:r>
            <a:r>
              <a:rPr lang="en-US" baseline="0" dirty="0" smtClean="0"/>
              <a:t> se define </a:t>
            </a:r>
            <a:r>
              <a:rPr lang="en-US" baseline="0" dirty="0" err="1" smtClean="0"/>
              <a:t>tambien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apego</a:t>
            </a:r>
            <a:r>
              <a:rPr lang="en-US" baseline="0" dirty="0" smtClean="0"/>
              <a:t>, y </a:t>
            </a:r>
            <a:r>
              <a:rPr lang="en-US" baseline="0" dirty="0" err="1" smtClean="0"/>
              <a:t>nos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integra</a:t>
            </a:r>
            <a:r>
              <a:rPr lang="en-US" baseline="0" dirty="0" smtClean="0"/>
              <a:t>, no lo </a:t>
            </a:r>
            <a:r>
              <a:rPr lang="en-US" baseline="0" dirty="0" err="1" smtClean="0"/>
              <a:t>negamos</a:t>
            </a:r>
            <a:r>
              <a:rPr lang="en-US" baseline="0" dirty="0" smtClean="0"/>
              <a:t>, lo </a:t>
            </a:r>
            <a:r>
              <a:rPr lang="en-US" baseline="0" dirty="0" err="1" smtClean="0"/>
              <a:t>incluimos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pero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podemos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quedarnos</a:t>
            </a:r>
            <a:r>
              <a:rPr lang="en-US" baseline="0" dirty="0" smtClean="0"/>
              <a:t> solo con </a:t>
            </a:r>
            <a:r>
              <a:rPr lang="en-US" baseline="0" dirty="0" err="1" smtClean="0"/>
              <a:t>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definicion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ya</a:t>
            </a:r>
            <a:r>
              <a:rPr lang="en-US" baseline="0" dirty="0" smtClean="0"/>
              <a:t> que no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functional al </a:t>
            </a:r>
            <a:r>
              <a:rPr lang="en-US" baseline="0" dirty="0" err="1" smtClean="0"/>
              <a:t>momento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vivir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vida</a:t>
            </a:r>
            <a:r>
              <a:rPr lang="en-US" baseline="0" dirty="0" smtClean="0"/>
              <a:t>. Nos da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mascara, </a:t>
            </a:r>
            <a:r>
              <a:rPr lang="en-US" baseline="0" dirty="0" err="1" smtClean="0"/>
              <a:t>nos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brinda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experiencias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nos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estimula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ser</a:t>
            </a:r>
            <a:r>
              <a:rPr lang="en-US" baseline="0" dirty="0" smtClean="0"/>
              <a:t> parte, </a:t>
            </a:r>
            <a:r>
              <a:rPr lang="en-US" baseline="0" dirty="0" err="1" smtClean="0"/>
              <a:t>pero</a:t>
            </a:r>
            <a:r>
              <a:rPr lang="en-US" baseline="0" dirty="0" smtClean="0"/>
              <a:t> hay mas…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56" name="Google Shape;156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</a:t>
            </a:r>
            <a:endParaRPr/>
          </a:p>
        </p:txBody>
      </p:sp>
      <p:sp>
        <p:nvSpPr>
          <p:cNvPr id="159" name="Google Shape;159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60" name="Google Shape;160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35" name="Google Shape;135;p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endParaRPr/>
          </a:p>
        </p:txBody>
      </p:sp>
      <p:sp>
        <p:nvSpPr>
          <p:cNvPr id="138" name="Google Shape;138;p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39" name="Google Shape;139;p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2953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65" name="Google Shape;165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</a:t>
            </a:r>
            <a:endParaRPr/>
          </a:p>
        </p:txBody>
      </p:sp>
      <p:sp>
        <p:nvSpPr>
          <p:cNvPr id="168" name="Google Shape;168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69" name="Google Shape;169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79" name="Google Shape;179;p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0" name="Google Shape;180;p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9</a:t>
            </a:r>
            <a:endParaRPr/>
          </a:p>
        </p:txBody>
      </p:sp>
      <p:sp>
        <p:nvSpPr>
          <p:cNvPr id="182" name="Google Shape;182;p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83" name="Google Shape;183;p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1" name="Google Shape;241;p1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2" name="Google Shape;242;p1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</a:t>
            </a:r>
            <a:endParaRPr/>
          </a:p>
        </p:txBody>
      </p:sp>
      <p:sp>
        <p:nvSpPr>
          <p:cNvPr id="244" name="Google Shape;244;p1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45" name="Google Shape;245;p1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0" name="Google Shape;270;p1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1" name="Google Shape;271;p1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</a:t>
            </a:r>
            <a:endParaRPr/>
          </a:p>
        </p:txBody>
      </p:sp>
      <p:sp>
        <p:nvSpPr>
          <p:cNvPr id="273" name="Google Shape;273;p1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4" name="Google Shape;274;p1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3" name="Google Shape;283;p1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4" name="Google Shape;284;p1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17</a:t>
            </a:r>
            <a:endParaRPr/>
          </a:p>
        </p:txBody>
      </p:sp>
      <p:sp>
        <p:nvSpPr>
          <p:cNvPr id="286" name="Google Shape;286;p1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87" name="Google Shape;287;p1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95" name="Google Shape;295;p1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96" name="Google Shape;296;p1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18</a:t>
            </a:r>
            <a:endParaRPr/>
          </a:p>
        </p:txBody>
      </p:sp>
      <p:sp>
        <p:nvSpPr>
          <p:cNvPr id="298" name="Google Shape;298;p1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99" name="Google Shape;299;p1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5" name="Google Shape;305;p1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6" name="Google Shape;306;p1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</a:t>
            </a:r>
            <a:endParaRPr/>
          </a:p>
        </p:txBody>
      </p:sp>
      <p:sp>
        <p:nvSpPr>
          <p:cNvPr id="308" name="Google Shape;308;p1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9" name="Google Shape;309;p1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19" name="Google Shape;319;p2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0" name="Google Shape;320;p2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</a:t>
            </a:r>
            <a:endParaRPr/>
          </a:p>
        </p:txBody>
      </p:sp>
      <p:sp>
        <p:nvSpPr>
          <p:cNvPr id="322" name="Google Shape;322;p2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23" name="Google Shape;323;p2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05a406388_1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3805a406388_1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2758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3324497" y="3729173"/>
            <a:ext cx="11142617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EGO  y SER</a:t>
            </a:r>
            <a:endParaRPr dirty="0"/>
          </a:p>
        </p:txBody>
      </p:sp>
      <p:pic>
        <p:nvPicPr>
          <p:cNvPr id="1026" name="Picture 2" descr="https://i.pinimg.com/736x/ef/5e/95/ef5e956d04a2d86899437b7950abeee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14561" cy="401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n de Story P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905" y="5625645"/>
            <a:ext cx="4661354" cy="466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20;p17" title="Trasnparente azul.png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5377547" y="9382053"/>
            <a:ext cx="2398826" cy="6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Imagen de Story P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5645"/>
            <a:ext cx="4661354" cy="466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n de Story Pi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3354" y="66652"/>
            <a:ext cx="3974646" cy="596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"/>
          <p:cNvGrpSpPr/>
          <p:nvPr/>
        </p:nvGrpSpPr>
        <p:grpSpPr>
          <a:xfrm>
            <a:off x="2071497" y="1688230"/>
            <a:ext cx="7490460" cy="1417796"/>
            <a:chOff x="0" y="-9525"/>
            <a:chExt cx="9987280" cy="1890395"/>
          </a:xfrm>
        </p:grpSpPr>
        <p:sp>
          <p:nvSpPr>
            <p:cNvPr id="98" name="Google Shape;98;p2"/>
            <p:cNvSpPr/>
            <p:nvPr/>
          </p:nvSpPr>
          <p:spPr>
            <a:xfrm>
              <a:off x="0" y="0"/>
              <a:ext cx="9987280" cy="1880870"/>
            </a:xfrm>
            <a:custGeom>
              <a:avLst/>
              <a:gdLst/>
              <a:ahLst/>
              <a:cxnLst/>
              <a:rect l="l" t="t" r="r" b="b"/>
              <a:pathLst>
                <a:path w="9987280" h="1880870" extrusionOk="0">
                  <a:moveTo>
                    <a:pt x="0" y="0"/>
                  </a:moveTo>
                  <a:lnTo>
                    <a:pt x="9987280" y="0"/>
                  </a:lnTo>
                  <a:lnTo>
                    <a:pt x="9987280" y="1880870"/>
                  </a:lnTo>
                  <a:lnTo>
                    <a:pt x="0" y="18808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99" name="Google Shape;99;p2"/>
            <p:cNvSpPr txBox="1"/>
            <p:nvPr/>
          </p:nvSpPr>
          <p:spPr>
            <a:xfrm>
              <a:off x="0" y="-9525"/>
              <a:ext cx="9987280" cy="18903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0" b="0" i="0" u="sng" strike="noStrike" cap="none">
                  <a:solidFill>
                    <a:srgbClr val="6F2F9F"/>
                  </a:solidFill>
                  <a:latin typeface="Arial"/>
                  <a:ea typeface="Arial"/>
                  <a:cs typeface="Arial"/>
                  <a:sym typeface="Arial"/>
                </a:rPr>
                <a:t> EGO	</a:t>
              </a:r>
              <a:endParaRPr/>
            </a:p>
          </p:txBody>
        </p:sp>
      </p:grpSp>
      <p:sp>
        <p:nvSpPr>
          <p:cNvPr id="100" name="Google Shape;100;p2"/>
          <p:cNvSpPr txBox="1"/>
          <p:nvPr/>
        </p:nvSpPr>
        <p:spPr>
          <a:xfrm>
            <a:off x="2599372" y="3490027"/>
            <a:ext cx="6900862" cy="525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Desde la Psicología: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 define como la unidad dinámica que constituye el individuo consciente de su propia identidad y de su relación con el medio; es, pues, el punto de referencia de todos los fenómenos físicos, psíquicos y sexuales.</a:t>
            </a:r>
            <a:endParaRPr/>
          </a:p>
        </p:txBody>
      </p:sp>
      <p:pic>
        <p:nvPicPr>
          <p:cNvPr id="6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442861" y="205395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/>
        </p:nvSpPr>
        <p:spPr>
          <a:xfrm>
            <a:off x="4246757" y="963522"/>
            <a:ext cx="10644899" cy="9519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ego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artificial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creado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familia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la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sociedad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cultura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máscara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cara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sobre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muchas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otras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caras</a:t>
            </a: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dirty="0"/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Alejandro </a:t>
            </a:r>
            <a:r>
              <a:rPr lang="en-US" sz="69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Jodorowsky</a:t>
            </a:r>
            <a:endParaRPr dirty="0"/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3"/>
          <p:cNvGrpSpPr/>
          <p:nvPr/>
        </p:nvGrpSpPr>
        <p:grpSpPr>
          <a:xfrm>
            <a:off x="38357" y="171926"/>
            <a:ext cx="16680180" cy="3305652"/>
            <a:chOff x="0" y="-9525"/>
            <a:chExt cx="22240240" cy="4407535"/>
          </a:xfrm>
        </p:grpSpPr>
        <p:sp>
          <p:nvSpPr>
            <p:cNvPr id="106" name="Google Shape;106;p3"/>
            <p:cNvSpPr/>
            <p:nvPr/>
          </p:nvSpPr>
          <p:spPr>
            <a:xfrm>
              <a:off x="0" y="0"/>
              <a:ext cx="22240238" cy="4398008"/>
            </a:xfrm>
            <a:custGeom>
              <a:avLst/>
              <a:gdLst/>
              <a:ahLst/>
              <a:cxnLst/>
              <a:rect l="l" t="t" r="r" b="b"/>
              <a:pathLst>
                <a:path w="22240238" h="4398008" extrusionOk="0">
                  <a:moveTo>
                    <a:pt x="0" y="0"/>
                  </a:moveTo>
                  <a:lnTo>
                    <a:pt x="22240238" y="0"/>
                  </a:lnTo>
                  <a:lnTo>
                    <a:pt x="22240238" y="4398008"/>
                  </a:lnTo>
                  <a:lnTo>
                    <a:pt x="0" y="4398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07" name="Google Shape;107;p3"/>
            <p:cNvSpPr txBox="1"/>
            <p:nvPr/>
          </p:nvSpPr>
          <p:spPr>
            <a:xfrm>
              <a:off x="0" y="-9525"/>
              <a:ext cx="22240240" cy="4407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0" b="0" i="0" u="none" strike="noStrike" cap="none">
                  <a:solidFill>
                    <a:srgbClr val="6F2F9F"/>
                  </a:solidFill>
                  <a:latin typeface="Arial"/>
                  <a:ea typeface="Arial"/>
                  <a:cs typeface="Arial"/>
                  <a:sym typeface="Arial"/>
                </a:rPr>
                <a:t>EGO</a:t>
              </a:r>
              <a:endParaRPr/>
            </a:p>
          </p:txBody>
        </p:sp>
      </p:grpSp>
      <p:sp>
        <p:nvSpPr>
          <p:cNvPr id="108" name="Google Shape;108;p3"/>
          <p:cNvSpPr txBox="1"/>
          <p:nvPr/>
        </p:nvSpPr>
        <p:spPr>
          <a:xfrm>
            <a:off x="2214315" y="3847462"/>
            <a:ext cx="6672262" cy="346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Desde el fenómeno lingüístico </a:t>
            </a:r>
            <a:r>
              <a:rPr lang="en-US" sz="4200" b="0" i="0" u="none" strike="noStrike" cap="none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lo trabajaremos diferente.</a:t>
            </a:r>
            <a:endParaRPr/>
          </a:p>
          <a:p>
            <a:pPr marL="0" marR="0" lvl="0" indent="0" algn="l" rtl="0">
              <a:lnSpc>
                <a:spcPct val="108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El EGO se construye en la conversación interna.</a:t>
            </a:r>
            <a:endParaRPr/>
          </a:p>
        </p:txBody>
      </p:sp>
      <p:sp>
        <p:nvSpPr>
          <p:cNvPr id="109" name="Google Shape;109;p3"/>
          <p:cNvSpPr/>
          <p:nvPr/>
        </p:nvSpPr>
        <p:spPr>
          <a:xfrm>
            <a:off x="13312683" y="4545454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"/>
          <p:cNvSpPr/>
          <p:nvPr/>
        </p:nvSpPr>
        <p:spPr>
          <a:xfrm>
            <a:off x="11269447" y="4545454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3"/>
          <p:cNvSpPr/>
          <p:nvPr/>
        </p:nvSpPr>
        <p:spPr>
          <a:xfrm>
            <a:off x="11269447" y="5737384"/>
            <a:ext cx="681038" cy="851345"/>
          </a:xfrm>
          <a:custGeom>
            <a:avLst/>
            <a:gdLst/>
            <a:ahLst/>
            <a:cxnLst/>
            <a:rect l="l" t="t" r="r" b="b"/>
            <a:pathLst>
              <a:path w="908050" h="1135126" extrusionOk="0">
                <a:moveTo>
                  <a:pt x="908050" y="0"/>
                </a:moveTo>
                <a:lnTo>
                  <a:pt x="0" y="0"/>
                </a:lnTo>
                <a:lnTo>
                  <a:pt x="0" y="1135126"/>
                </a:lnTo>
                <a:lnTo>
                  <a:pt x="908050" y="1135126"/>
                </a:lnTo>
                <a:lnTo>
                  <a:pt x="908050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"/>
          <p:cNvSpPr/>
          <p:nvPr/>
        </p:nvSpPr>
        <p:spPr>
          <a:xfrm>
            <a:off x="16377542" y="5737527"/>
            <a:ext cx="681038" cy="851345"/>
          </a:xfrm>
          <a:custGeom>
            <a:avLst/>
            <a:gdLst/>
            <a:ahLst/>
            <a:cxnLst/>
            <a:rect l="l" t="t" r="r" b="b"/>
            <a:pathLst>
              <a:path w="908050" h="1135126" extrusionOk="0">
                <a:moveTo>
                  <a:pt x="908050" y="0"/>
                </a:moveTo>
                <a:lnTo>
                  <a:pt x="0" y="0"/>
                </a:lnTo>
                <a:lnTo>
                  <a:pt x="0" y="1135126"/>
                </a:lnTo>
                <a:lnTo>
                  <a:pt x="908050" y="1135126"/>
                </a:lnTo>
                <a:lnTo>
                  <a:pt x="908050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3"/>
          <p:cNvSpPr/>
          <p:nvPr/>
        </p:nvSpPr>
        <p:spPr>
          <a:xfrm>
            <a:off x="12291060" y="573752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"/>
          <p:cNvSpPr/>
          <p:nvPr/>
        </p:nvSpPr>
        <p:spPr>
          <a:xfrm>
            <a:off x="14334306" y="573752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3"/>
          <p:cNvSpPr/>
          <p:nvPr/>
        </p:nvSpPr>
        <p:spPr>
          <a:xfrm>
            <a:off x="13312683" y="692944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3"/>
          <p:cNvSpPr/>
          <p:nvPr/>
        </p:nvSpPr>
        <p:spPr>
          <a:xfrm>
            <a:off x="11269447" y="692944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3"/>
          <p:cNvSpPr/>
          <p:nvPr/>
        </p:nvSpPr>
        <p:spPr>
          <a:xfrm>
            <a:off x="11269447" y="8121377"/>
            <a:ext cx="681038" cy="851345"/>
          </a:xfrm>
          <a:custGeom>
            <a:avLst/>
            <a:gdLst/>
            <a:ahLst/>
            <a:cxnLst/>
            <a:rect l="l" t="t" r="r" b="b"/>
            <a:pathLst>
              <a:path w="908050" h="1135126" extrusionOk="0">
                <a:moveTo>
                  <a:pt x="908050" y="0"/>
                </a:moveTo>
                <a:lnTo>
                  <a:pt x="0" y="0"/>
                </a:lnTo>
                <a:lnTo>
                  <a:pt x="0" y="1135126"/>
                </a:lnTo>
                <a:lnTo>
                  <a:pt x="908050" y="1135126"/>
                </a:lnTo>
                <a:lnTo>
                  <a:pt x="908050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3"/>
          <p:cNvSpPr/>
          <p:nvPr/>
        </p:nvSpPr>
        <p:spPr>
          <a:xfrm>
            <a:off x="16377542" y="8121377"/>
            <a:ext cx="681038" cy="851345"/>
          </a:xfrm>
          <a:custGeom>
            <a:avLst/>
            <a:gdLst/>
            <a:ahLst/>
            <a:cxnLst/>
            <a:rect l="l" t="t" r="r" b="b"/>
            <a:pathLst>
              <a:path w="908050" h="1135126" extrusionOk="0">
                <a:moveTo>
                  <a:pt x="908050" y="0"/>
                </a:moveTo>
                <a:lnTo>
                  <a:pt x="0" y="0"/>
                </a:lnTo>
                <a:lnTo>
                  <a:pt x="0" y="1135126"/>
                </a:lnTo>
                <a:lnTo>
                  <a:pt x="908050" y="1135126"/>
                </a:lnTo>
                <a:lnTo>
                  <a:pt x="908050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"/>
          <p:cNvSpPr/>
          <p:nvPr/>
        </p:nvSpPr>
        <p:spPr>
          <a:xfrm>
            <a:off x="15355919" y="692944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"/>
          <p:cNvSpPr/>
          <p:nvPr/>
        </p:nvSpPr>
        <p:spPr>
          <a:xfrm>
            <a:off x="12291060" y="812137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3"/>
          <p:cNvSpPr/>
          <p:nvPr/>
        </p:nvSpPr>
        <p:spPr>
          <a:xfrm>
            <a:off x="14334306" y="8121377"/>
            <a:ext cx="1702689" cy="851345"/>
          </a:xfrm>
          <a:custGeom>
            <a:avLst/>
            <a:gdLst/>
            <a:ahLst/>
            <a:cxnLst/>
            <a:rect l="l" t="t" r="r" b="b"/>
            <a:pathLst>
              <a:path w="2270252" h="1135126" extrusionOk="0">
                <a:moveTo>
                  <a:pt x="2270252" y="0"/>
                </a:moveTo>
                <a:lnTo>
                  <a:pt x="0" y="0"/>
                </a:lnTo>
                <a:lnTo>
                  <a:pt x="0" y="1135126"/>
                </a:lnTo>
                <a:lnTo>
                  <a:pt x="2270252" y="1135126"/>
                </a:lnTo>
                <a:lnTo>
                  <a:pt x="2270252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3"/>
          <p:cNvSpPr/>
          <p:nvPr/>
        </p:nvSpPr>
        <p:spPr>
          <a:xfrm>
            <a:off x="15185727" y="2927556"/>
            <a:ext cx="1897952" cy="1447800"/>
          </a:xfrm>
          <a:custGeom>
            <a:avLst/>
            <a:gdLst/>
            <a:ahLst/>
            <a:cxnLst/>
            <a:rect l="l" t="t" r="r" b="b"/>
            <a:pathLst>
              <a:path w="2530602" h="1930400" extrusionOk="0">
                <a:moveTo>
                  <a:pt x="2086737" y="0"/>
                </a:moveTo>
                <a:lnTo>
                  <a:pt x="0" y="894461"/>
                </a:lnTo>
                <a:lnTo>
                  <a:pt x="443865" y="1930400"/>
                </a:lnTo>
                <a:lnTo>
                  <a:pt x="2530602" y="1036320"/>
                </a:lnTo>
                <a:lnTo>
                  <a:pt x="2086737" y="0"/>
                </a:lnTo>
                <a:close/>
              </a:path>
            </a:pathLst>
          </a:custGeom>
          <a:solidFill>
            <a:srgbClr val="001F5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20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48600" y="9202439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 txBox="1"/>
          <p:nvPr/>
        </p:nvSpPr>
        <p:spPr>
          <a:xfrm>
            <a:off x="203087" y="2448264"/>
            <a:ext cx="4809785" cy="32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4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¿</a:t>
            </a:r>
            <a:r>
              <a:rPr lang="en-US" sz="594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Qué</a:t>
            </a:r>
            <a:r>
              <a:rPr lang="en-US" sz="594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594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594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EGO?</a:t>
            </a:r>
            <a:endParaRPr dirty="0"/>
          </a:p>
        </p:txBody>
      </p:sp>
      <p:pic>
        <p:nvPicPr>
          <p:cNvPr id="8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9492914"/>
            <a:ext cx="2398826" cy="6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s://i.pinimg.com/736x/4a/6a/c6/4a6ac601138895e227685c8009f2d4d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45" y="377166"/>
            <a:ext cx="5446598" cy="967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n de Story P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616" y="447580"/>
            <a:ext cx="5123995" cy="939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5"/>
          <p:cNvGrpSpPr/>
          <p:nvPr/>
        </p:nvGrpSpPr>
        <p:grpSpPr>
          <a:xfrm>
            <a:off x="1943100" y="1097756"/>
            <a:ext cx="4343400" cy="1988345"/>
            <a:chOff x="0" y="0"/>
            <a:chExt cx="5791200" cy="2651126"/>
          </a:xfrm>
        </p:grpSpPr>
        <p:sp>
          <p:nvSpPr>
            <p:cNvPr id="142" name="Google Shape;142;p5"/>
            <p:cNvSpPr/>
            <p:nvPr/>
          </p:nvSpPr>
          <p:spPr>
            <a:xfrm>
              <a:off x="0" y="0"/>
              <a:ext cx="5791200" cy="2651126"/>
            </a:xfrm>
            <a:custGeom>
              <a:avLst/>
              <a:gdLst/>
              <a:ahLst/>
              <a:cxnLst/>
              <a:rect l="l" t="t" r="r" b="b"/>
              <a:pathLst>
                <a:path w="5791200" h="2651126" extrusionOk="0">
                  <a:moveTo>
                    <a:pt x="0" y="0"/>
                  </a:moveTo>
                  <a:lnTo>
                    <a:pt x="5791200" y="0"/>
                  </a:lnTo>
                  <a:lnTo>
                    <a:pt x="579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43" name="Google Shape;143;p5"/>
            <p:cNvSpPr txBox="1"/>
            <p:nvPr/>
          </p:nvSpPr>
          <p:spPr>
            <a:xfrm>
              <a:off x="0" y="85725"/>
              <a:ext cx="5791200" cy="256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1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Ego</a:t>
              </a:r>
              <a:endParaRPr/>
            </a:p>
          </p:txBody>
        </p:sp>
      </p:grpSp>
      <p:sp>
        <p:nvSpPr>
          <p:cNvPr id="144" name="Google Shape;144;p5"/>
          <p:cNvSpPr txBox="1"/>
          <p:nvPr/>
        </p:nvSpPr>
        <p:spPr>
          <a:xfrm>
            <a:off x="2034540" y="3062764"/>
            <a:ext cx="14561820" cy="6492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77264" marR="0" lvl="1" indent="-488632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latín </a:t>
            </a:r>
            <a:r>
              <a:rPr lang="en-US" sz="54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ego = “</a:t>
            </a:r>
            <a:r>
              <a:rPr lang="en-US" sz="5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yo”</a:t>
            </a:r>
            <a:endParaRPr/>
          </a:p>
          <a:p>
            <a:pPr marL="977264" marR="0" lvl="1" indent="-488632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Conversación interna .</a:t>
            </a:r>
            <a:endParaRPr/>
          </a:p>
          <a:p>
            <a:pPr marL="977264" marR="0" lvl="1" indent="-488632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Char char="•"/>
            </a:pPr>
            <a:r>
              <a:rPr lang="en-US" sz="5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Como tal, debe ser mantenida como algo que tengo, de otro modo, me tiene. </a:t>
            </a:r>
            <a:endParaRPr/>
          </a:p>
          <a:p>
            <a:pPr marL="977264" marR="0" lvl="1" indent="-488631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50" name="Google Shape;150;p6"/>
          <p:cNvGrpSpPr/>
          <p:nvPr/>
        </p:nvGrpSpPr>
        <p:grpSpPr>
          <a:xfrm>
            <a:off x="1257300" y="540544"/>
            <a:ext cx="15773400" cy="1995489"/>
            <a:chOff x="0" y="-9525"/>
            <a:chExt cx="21031200" cy="2660651"/>
          </a:xfrm>
        </p:grpSpPr>
        <p:sp>
          <p:nvSpPr>
            <p:cNvPr id="151" name="Google Shape;151;p6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 extrusionOk="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52" name="Google Shape;152;p6"/>
            <p:cNvSpPr txBox="1"/>
            <p:nvPr/>
          </p:nvSpPr>
          <p:spPr>
            <a:xfrm>
              <a:off x="0" y="-9525"/>
              <a:ext cx="21031200" cy="2660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100" b="0" i="0" u="none" strike="noStrike" cap="none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¿Qué quiere?</a:t>
              </a:r>
              <a:endParaRPr/>
            </a:p>
          </p:txBody>
        </p:sp>
      </p:grpSp>
      <p:sp>
        <p:nvSpPr>
          <p:cNvPr id="153" name="Google Shape;153;p6"/>
          <p:cNvSpPr txBox="1"/>
          <p:nvPr/>
        </p:nvSpPr>
        <p:spPr>
          <a:xfrm>
            <a:off x="8751379" y="3925348"/>
            <a:ext cx="5976991" cy="465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Quedar</a:t>
            </a:r>
            <a:r>
              <a:rPr lang="en-US" sz="4200" b="0" i="0" u="none" strike="noStrike" cap="none" dirty="0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bien</a:t>
            </a:r>
            <a:endParaRPr dirty="0"/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Tener</a:t>
            </a:r>
            <a:r>
              <a:rPr lang="en-US" sz="4200" b="0" i="0" u="none" strike="noStrike" cap="none" dirty="0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razón</a:t>
            </a:r>
            <a:endParaRPr dirty="0"/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Placer</a:t>
            </a:r>
            <a:endParaRPr dirty="0"/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Comodidad</a:t>
            </a:r>
            <a:endParaRPr dirty="0"/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Control</a:t>
            </a:r>
            <a:endParaRPr dirty="0"/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b="0" i="0" u="none" strike="noStrike" cap="none" dirty="0" err="1">
                <a:solidFill>
                  <a:srgbClr val="050505"/>
                </a:solidFill>
                <a:latin typeface="Trebuchet MS"/>
                <a:ea typeface="Trebuchet MS"/>
                <a:cs typeface="Trebuchet MS"/>
                <a:sym typeface="Trebuchet MS"/>
              </a:rPr>
              <a:t>Autoafirmación</a:t>
            </a:r>
            <a:endParaRPr dirty="0"/>
          </a:p>
        </p:txBody>
      </p:sp>
      <p:pic>
        <p:nvPicPr>
          <p:cNvPr id="7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410203" y="9247988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24384000" h="13716000" extrusionOk="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50" name="Google Shape;150;p6"/>
          <p:cNvGrpSpPr/>
          <p:nvPr/>
        </p:nvGrpSpPr>
        <p:grpSpPr>
          <a:xfrm>
            <a:off x="1322613" y="15336"/>
            <a:ext cx="16655145" cy="3910012"/>
            <a:chOff x="87084" y="-709802"/>
            <a:chExt cx="22206859" cy="5213348"/>
          </a:xfrm>
        </p:grpSpPr>
        <p:sp>
          <p:nvSpPr>
            <p:cNvPr id="151" name="Google Shape;151;p6"/>
            <p:cNvSpPr/>
            <p:nvPr/>
          </p:nvSpPr>
          <p:spPr>
            <a:xfrm>
              <a:off x="87084" y="0"/>
              <a:ext cx="21074743" cy="4394019"/>
            </a:xfrm>
            <a:custGeom>
              <a:avLst/>
              <a:gdLst/>
              <a:ahLst/>
              <a:cxnLst/>
              <a:rect l="l" t="t" r="r" b="b"/>
              <a:pathLst>
                <a:path w="21031200" h="2651126" extrusionOk="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52" name="Google Shape;152;p6"/>
            <p:cNvSpPr txBox="1"/>
            <p:nvPr/>
          </p:nvSpPr>
          <p:spPr>
            <a:xfrm>
              <a:off x="1850572" y="-709802"/>
              <a:ext cx="20443371" cy="5213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100" b="0" i="0" u="none" strike="noStrike" cap="none" dirty="0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¿</a:t>
              </a:r>
              <a:r>
                <a:rPr lang="en-US" sz="8100" b="0" i="0" u="none" strike="noStrike" cap="none" dirty="0" err="1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Conversaci</a:t>
              </a:r>
              <a:r>
                <a:rPr lang="es-AR" sz="8100" b="0" i="0" u="none" strike="noStrike" cap="none" dirty="0" err="1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ón</a:t>
              </a:r>
              <a:r>
                <a:rPr lang="es-AR" sz="8100" b="0" i="0" u="none" strike="noStrike" cap="none" dirty="0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 interna para </a:t>
              </a:r>
              <a:r>
                <a:rPr lang="en-US" sz="8100" b="0" i="0" u="none" strike="noStrike" cap="none" dirty="0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“</a:t>
              </a:r>
              <a:r>
                <a:rPr lang="en-US" sz="8100" b="0" i="0" u="none" strike="noStrike" cap="none" dirty="0" err="1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tenerlo</a:t>
              </a:r>
              <a:r>
                <a:rPr lang="en-US" sz="8100" b="0" i="0" u="none" strike="noStrike" cap="none" dirty="0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8100" b="0" i="0" u="none" strike="noStrike" cap="none" dirty="0" err="1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vigilado</a:t>
              </a:r>
              <a:r>
                <a:rPr lang="en-US" sz="8100" b="0" i="0" u="none" strike="noStrike" cap="none" dirty="0" smtClean="0">
                  <a:solidFill>
                    <a:srgbClr val="001F5F"/>
                  </a:solidFill>
                  <a:latin typeface="Arial"/>
                  <a:ea typeface="Arial"/>
                  <a:cs typeface="Arial"/>
                  <a:sym typeface="Arial"/>
                </a:rPr>
                <a:t>”?</a:t>
              </a:r>
              <a:endParaRPr dirty="0"/>
            </a:p>
          </p:txBody>
        </p:sp>
      </p:grpSp>
      <p:sp>
        <p:nvSpPr>
          <p:cNvPr id="153" name="Google Shape;153;p6"/>
          <p:cNvSpPr txBox="1"/>
          <p:nvPr/>
        </p:nvSpPr>
        <p:spPr>
          <a:xfrm>
            <a:off x="1322613" y="4457700"/>
            <a:ext cx="13291456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Relación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con el principio del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Observador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. </a:t>
            </a:r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Dependencia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de lo que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tengo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, de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mis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éxitos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. APEGO</a:t>
            </a:r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Relación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con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mis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Juicios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Maestros</a:t>
            </a:r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Relación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con MI ESTADO DE ANIMO EN EL PRESENTE</a:t>
            </a:r>
          </a:p>
          <a:p>
            <a:pPr marL="779145" marR="0" lvl="1" indent="-38957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4200"/>
              <a:buFont typeface="Arial"/>
              <a:buChar char="•"/>
            </a:pP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Relación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 con el Dolor y el </a:t>
            </a:r>
            <a:r>
              <a:rPr lang="en-US" sz="4200" dirty="0" err="1" smtClean="0">
                <a:solidFill>
                  <a:srgbClr val="050505"/>
                </a:solidFill>
                <a:latin typeface="Trebuchet MS"/>
                <a:sym typeface="Trebuchet MS"/>
              </a:rPr>
              <a:t>sufrimiento</a:t>
            </a:r>
            <a:r>
              <a:rPr lang="en-US" sz="4200" dirty="0" smtClean="0">
                <a:solidFill>
                  <a:srgbClr val="050505"/>
                </a:solidFill>
                <a:latin typeface="Trebuchet MS"/>
                <a:sym typeface="Trebuchet MS"/>
              </a:rPr>
              <a:t>.</a:t>
            </a:r>
            <a:endParaRPr dirty="0"/>
          </a:p>
        </p:txBody>
      </p:sp>
      <p:pic>
        <p:nvPicPr>
          <p:cNvPr id="7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410203" y="9247988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37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8"/>
          <p:cNvGrpSpPr/>
          <p:nvPr/>
        </p:nvGrpSpPr>
        <p:grpSpPr>
          <a:xfrm>
            <a:off x="410080" y="371923"/>
            <a:ext cx="6688931" cy="9459849"/>
            <a:chOff x="0" y="0"/>
            <a:chExt cx="8918575" cy="12613132"/>
          </a:xfrm>
        </p:grpSpPr>
        <p:sp>
          <p:nvSpPr>
            <p:cNvPr id="172" name="Google Shape;172;p8"/>
            <p:cNvSpPr/>
            <p:nvPr/>
          </p:nvSpPr>
          <p:spPr>
            <a:xfrm>
              <a:off x="127000" y="127000"/>
              <a:ext cx="8664575" cy="12359132"/>
            </a:xfrm>
            <a:custGeom>
              <a:avLst/>
              <a:gdLst/>
              <a:ahLst/>
              <a:cxnLst/>
              <a:rect l="l" t="t" r="r" b="b"/>
              <a:pathLst>
                <a:path w="8664575" h="12359132" extrusionOk="0">
                  <a:moveTo>
                    <a:pt x="0" y="0"/>
                  </a:moveTo>
                  <a:lnTo>
                    <a:pt x="8664575" y="0"/>
                  </a:lnTo>
                  <a:lnTo>
                    <a:pt x="8664575" y="12359132"/>
                  </a:lnTo>
                  <a:lnTo>
                    <a:pt x="0" y="12359132"/>
                  </a:lnTo>
                  <a:close/>
                </a:path>
              </a:pathLst>
            </a:custGeom>
            <a:solidFill>
              <a:srgbClr val="40404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73" name="Google Shape;173;p8"/>
            <p:cNvSpPr/>
            <p:nvPr/>
          </p:nvSpPr>
          <p:spPr>
            <a:xfrm>
              <a:off x="0" y="0"/>
              <a:ext cx="8918575" cy="12613132"/>
            </a:xfrm>
            <a:custGeom>
              <a:avLst/>
              <a:gdLst/>
              <a:ahLst/>
              <a:cxnLst/>
              <a:rect l="l" t="t" r="r" b="b"/>
              <a:pathLst>
                <a:path w="8918575" h="12613132" extrusionOk="0">
                  <a:moveTo>
                    <a:pt x="127000" y="0"/>
                  </a:moveTo>
                  <a:lnTo>
                    <a:pt x="8791575" y="0"/>
                  </a:lnTo>
                  <a:cubicBezTo>
                    <a:pt x="8861679" y="0"/>
                    <a:pt x="8918575" y="56896"/>
                    <a:pt x="8918575" y="127000"/>
                  </a:cubicBezTo>
                  <a:lnTo>
                    <a:pt x="8918575" y="12486132"/>
                  </a:lnTo>
                  <a:cubicBezTo>
                    <a:pt x="8918575" y="12556236"/>
                    <a:pt x="8861679" y="12613132"/>
                    <a:pt x="8791575" y="12613132"/>
                  </a:cubicBezTo>
                  <a:lnTo>
                    <a:pt x="127000" y="12613132"/>
                  </a:lnTo>
                  <a:cubicBezTo>
                    <a:pt x="56896" y="12613132"/>
                    <a:pt x="0" y="12556236"/>
                    <a:pt x="0" y="12486132"/>
                  </a:cubicBezTo>
                  <a:lnTo>
                    <a:pt x="0" y="127000"/>
                  </a:lnTo>
                  <a:cubicBezTo>
                    <a:pt x="0" y="56896"/>
                    <a:pt x="56896" y="0"/>
                    <a:pt x="127000" y="0"/>
                  </a:cubicBezTo>
                  <a:moveTo>
                    <a:pt x="127000" y="254000"/>
                  </a:moveTo>
                  <a:lnTo>
                    <a:pt x="127000" y="127000"/>
                  </a:lnTo>
                  <a:lnTo>
                    <a:pt x="254000" y="127000"/>
                  </a:lnTo>
                  <a:lnTo>
                    <a:pt x="254000" y="12486132"/>
                  </a:lnTo>
                  <a:lnTo>
                    <a:pt x="127000" y="12486132"/>
                  </a:lnTo>
                  <a:lnTo>
                    <a:pt x="127000" y="12359132"/>
                  </a:lnTo>
                  <a:lnTo>
                    <a:pt x="8791575" y="12359132"/>
                  </a:lnTo>
                  <a:lnTo>
                    <a:pt x="8791575" y="12486132"/>
                  </a:lnTo>
                  <a:lnTo>
                    <a:pt x="8664575" y="12486132"/>
                  </a:lnTo>
                  <a:lnTo>
                    <a:pt x="8664575" y="127000"/>
                  </a:lnTo>
                  <a:lnTo>
                    <a:pt x="8791575" y="127000"/>
                  </a:lnTo>
                  <a:lnTo>
                    <a:pt x="8791575" y="254000"/>
                  </a:lnTo>
                  <a:lnTo>
                    <a:pt x="127000" y="254000"/>
                  </a:lnTo>
                  <a:close/>
                </a:path>
              </a:pathLst>
            </a:custGeom>
            <a:solidFill>
              <a:srgbClr val="40404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174;p8"/>
          <p:cNvGrpSpPr/>
          <p:nvPr/>
        </p:nvGrpSpPr>
        <p:grpSpPr>
          <a:xfrm>
            <a:off x="1203379" y="1421606"/>
            <a:ext cx="5102352" cy="7443788"/>
            <a:chOff x="0" y="0"/>
            <a:chExt cx="6803136" cy="9925050"/>
          </a:xfrm>
        </p:grpSpPr>
        <p:sp>
          <p:nvSpPr>
            <p:cNvPr id="175" name="Google Shape;175;p8"/>
            <p:cNvSpPr/>
            <p:nvPr/>
          </p:nvSpPr>
          <p:spPr>
            <a:xfrm>
              <a:off x="0" y="0"/>
              <a:ext cx="6803132" cy="9925048"/>
            </a:xfrm>
            <a:custGeom>
              <a:avLst/>
              <a:gdLst/>
              <a:ahLst/>
              <a:cxnLst/>
              <a:rect l="l" t="t" r="r" b="b"/>
              <a:pathLst>
                <a:path w="6803132" h="9925048" extrusionOk="0">
                  <a:moveTo>
                    <a:pt x="0" y="0"/>
                  </a:moveTo>
                  <a:lnTo>
                    <a:pt x="6803132" y="0"/>
                  </a:lnTo>
                  <a:lnTo>
                    <a:pt x="6803132" y="9925048"/>
                  </a:lnTo>
                  <a:lnTo>
                    <a:pt x="0" y="99250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76" name="Google Shape;176;p8"/>
            <p:cNvSpPr txBox="1"/>
            <p:nvPr/>
          </p:nvSpPr>
          <p:spPr>
            <a:xfrm>
              <a:off x="0" y="85725"/>
              <a:ext cx="6803136" cy="9839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El miedo es la base de operaciones del ego</a:t>
              </a:r>
              <a:endParaRPr/>
            </a:p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(El miedo es aprendido)</a:t>
              </a:r>
              <a:endParaRPr/>
            </a:p>
          </p:txBody>
        </p:sp>
      </p:grpSp>
      <p:pic>
        <p:nvPicPr>
          <p:cNvPr id="8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573489" y="371923"/>
            <a:ext cx="2398826" cy="6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Imagen de Story P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059" y="371923"/>
            <a:ext cx="3877581" cy="581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de Story P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2689" y="2397345"/>
            <a:ext cx="51816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 rot="-5400000">
            <a:off x="1200150" y="2237013"/>
            <a:ext cx="5000625" cy="5248656"/>
          </a:xfrm>
          <a:custGeom>
            <a:avLst/>
            <a:gdLst/>
            <a:ahLst/>
            <a:cxnLst/>
            <a:rect l="l" t="t" r="r" b="b"/>
            <a:pathLst>
              <a:path w="6667500" h="6998208" extrusionOk="0">
                <a:moveTo>
                  <a:pt x="0" y="5945505"/>
                </a:moveTo>
                <a:lnTo>
                  <a:pt x="0" y="0"/>
                </a:lnTo>
                <a:lnTo>
                  <a:pt x="6667500" y="0"/>
                </a:lnTo>
                <a:lnTo>
                  <a:pt x="6667500" y="5945505"/>
                </a:lnTo>
                <a:lnTo>
                  <a:pt x="3333750" y="6998208"/>
                </a:lnTo>
                <a:close/>
              </a:path>
            </a:pathLst>
          </a:custGeom>
          <a:solidFill>
            <a:srgbClr val="40404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6" name="Google Shape;186;p9"/>
          <p:cNvGrpSpPr/>
          <p:nvPr/>
        </p:nvGrpSpPr>
        <p:grpSpPr>
          <a:xfrm>
            <a:off x="1543050" y="2950902"/>
            <a:ext cx="3943350" cy="3820887"/>
            <a:chOff x="0" y="0"/>
            <a:chExt cx="5257800" cy="5094516"/>
          </a:xfrm>
        </p:grpSpPr>
        <p:sp>
          <p:nvSpPr>
            <p:cNvPr id="187" name="Google Shape;187;p9"/>
            <p:cNvSpPr/>
            <p:nvPr/>
          </p:nvSpPr>
          <p:spPr>
            <a:xfrm>
              <a:off x="0" y="0"/>
              <a:ext cx="5257800" cy="5094514"/>
            </a:xfrm>
            <a:custGeom>
              <a:avLst/>
              <a:gdLst/>
              <a:ahLst/>
              <a:cxnLst/>
              <a:rect l="l" t="t" r="r" b="b"/>
              <a:pathLst>
                <a:path w="5257800" h="5094514" extrusionOk="0">
                  <a:moveTo>
                    <a:pt x="0" y="0"/>
                  </a:moveTo>
                  <a:lnTo>
                    <a:pt x="5257800" y="0"/>
                  </a:lnTo>
                  <a:lnTo>
                    <a:pt x="5257800" y="5094514"/>
                  </a:lnTo>
                  <a:lnTo>
                    <a:pt x="0" y="50945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88" name="Google Shape;188;p9"/>
            <p:cNvSpPr txBox="1"/>
            <p:nvPr/>
          </p:nvSpPr>
          <p:spPr>
            <a:xfrm>
              <a:off x="0" y="57150"/>
              <a:ext cx="5257800" cy="5037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95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El miedo elige los personajes para la ocasión</a:t>
              </a:r>
              <a:endParaRPr/>
            </a:p>
          </p:txBody>
        </p:sp>
      </p:grpSp>
      <p:sp>
        <p:nvSpPr>
          <p:cNvPr id="189" name="Google Shape;189;p9"/>
          <p:cNvSpPr/>
          <p:nvPr/>
        </p:nvSpPr>
        <p:spPr>
          <a:xfrm>
            <a:off x="7189003" y="965197"/>
            <a:ext cx="10124980" cy="8353140"/>
          </a:xfrm>
          <a:custGeom>
            <a:avLst/>
            <a:gdLst/>
            <a:ahLst/>
            <a:cxnLst/>
            <a:rect l="l" t="t" r="r" b="b"/>
            <a:pathLst>
              <a:path w="13499973" h="11137519" extrusionOk="0">
                <a:moveTo>
                  <a:pt x="0" y="0"/>
                </a:moveTo>
                <a:lnTo>
                  <a:pt x="13499973" y="0"/>
                </a:lnTo>
                <a:lnTo>
                  <a:pt x="13499973" y="11137519"/>
                </a:lnTo>
                <a:lnTo>
                  <a:pt x="0" y="11137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452628" y="1828800"/>
            <a:ext cx="9929240" cy="8020431"/>
          </a:xfrm>
          <a:custGeom>
            <a:avLst/>
            <a:gdLst/>
            <a:ahLst/>
            <a:cxnLst/>
            <a:rect l="l" t="t" r="r" b="b"/>
            <a:pathLst>
              <a:path w="13238987" h="10693908" extrusionOk="0">
                <a:moveTo>
                  <a:pt x="0" y="0"/>
                </a:moveTo>
                <a:lnTo>
                  <a:pt x="13238987" y="0"/>
                </a:lnTo>
                <a:lnTo>
                  <a:pt x="13238987" y="10693908"/>
                </a:lnTo>
                <a:lnTo>
                  <a:pt x="0" y="10693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1" b="-22"/>
            </a:stretch>
          </a:blipFill>
          <a:ln>
            <a:noFill/>
          </a:ln>
        </p:spPr>
      </p:sp>
      <p:grpSp>
        <p:nvGrpSpPr>
          <p:cNvPr id="195" name="Google Shape;195;p10"/>
          <p:cNvGrpSpPr/>
          <p:nvPr/>
        </p:nvGrpSpPr>
        <p:grpSpPr>
          <a:xfrm>
            <a:off x="9819799" y="1963674"/>
            <a:ext cx="715041" cy="7836408"/>
            <a:chOff x="12573" y="12700"/>
            <a:chExt cx="953389" cy="10448544"/>
          </a:xfrm>
        </p:grpSpPr>
        <p:sp>
          <p:nvSpPr>
            <p:cNvPr id="196" name="Google Shape;196;p10"/>
            <p:cNvSpPr/>
            <p:nvPr/>
          </p:nvSpPr>
          <p:spPr>
            <a:xfrm>
              <a:off x="924560" y="12700"/>
              <a:ext cx="25400" cy="2008632"/>
            </a:xfrm>
            <a:custGeom>
              <a:avLst/>
              <a:gdLst/>
              <a:ahLst/>
              <a:cxnLst/>
              <a:rect l="l" t="t" r="r" b="b"/>
              <a:pathLst>
                <a:path w="25400" h="2008632" extrusionOk="0">
                  <a:moveTo>
                    <a:pt x="25400" y="0"/>
                  </a:moveTo>
                  <a:lnTo>
                    <a:pt x="25400" y="2008632"/>
                  </a:lnTo>
                  <a:lnTo>
                    <a:pt x="0" y="2008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97" name="Google Shape;197;p10"/>
            <p:cNvSpPr/>
            <p:nvPr/>
          </p:nvSpPr>
          <p:spPr>
            <a:xfrm>
              <a:off x="22479" y="381635"/>
              <a:ext cx="924814" cy="1186434"/>
            </a:xfrm>
            <a:custGeom>
              <a:avLst/>
              <a:gdLst/>
              <a:ahLst/>
              <a:cxnLst/>
              <a:rect l="l" t="t" r="r" b="b"/>
              <a:pathLst>
                <a:path w="924814" h="1186434" extrusionOk="0">
                  <a:moveTo>
                    <a:pt x="924814" y="15494"/>
                  </a:moveTo>
                  <a:lnTo>
                    <a:pt x="20066" y="1186434"/>
                  </a:lnTo>
                  <a:lnTo>
                    <a:pt x="0" y="1170940"/>
                  </a:lnTo>
                  <a:lnTo>
                    <a:pt x="904748" y="0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98" name="Google Shape;198;p10"/>
            <p:cNvSpPr/>
            <p:nvPr/>
          </p:nvSpPr>
          <p:spPr>
            <a:xfrm>
              <a:off x="935736" y="2432812"/>
              <a:ext cx="25400" cy="2011680"/>
            </a:xfrm>
            <a:custGeom>
              <a:avLst/>
              <a:gdLst/>
              <a:ahLst/>
              <a:cxnLst/>
              <a:rect l="l" t="t" r="r" b="b"/>
              <a:pathLst>
                <a:path w="25400" h="2011680" extrusionOk="0">
                  <a:moveTo>
                    <a:pt x="25400" y="0"/>
                  </a:moveTo>
                  <a:lnTo>
                    <a:pt x="25400" y="2011680"/>
                  </a:lnTo>
                  <a:lnTo>
                    <a:pt x="0" y="20116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99" name="Google Shape;199;p10"/>
            <p:cNvSpPr/>
            <p:nvPr/>
          </p:nvSpPr>
          <p:spPr>
            <a:xfrm>
              <a:off x="12573" y="3357372"/>
              <a:ext cx="935863" cy="30734"/>
            </a:xfrm>
            <a:custGeom>
              <a:avLst/>
              <a:gdLst/>
              <a:ahLst/>
              <a:cxnLst/>
              <a:rect l="l" t="t" r="r" b="b"/>
              <a:pathLst>
                <a:path w="935863" h="30734" extrusionOk="0">
                  <a:moveTo>
                    <a:pt x="935736" y="30734"/>
                  </a:moveTo>
                  <a:lnTo>
                    <a:pt x="0" y="25400"/>
                  </a:lnTo>
                  <a:lnTo>
                    <a:pt x="127" y="0"/>
                  </a:lnTo>
                  <a:lnTo>
                    <a:pt x="935863" y="5334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0" name="Google Shape;200;p10"/>
            <p:cNvSpPr/>
            <p:nvPr/>
          </p:nvSpPr>
          <p:spPr>
            <a:xfrm>
              <a:off x="940562" y="5139436"/>
              <a:ext cx="25400" cy="5321808"/>
            </a:xfrm>
            <a:custGeom>
              <a:avLst/>
              <a:gdLst/>
              <a:ahLst/>
              <a:cxnLst/>
              <a:rect l="l" t="t" r="r" b="b"/>
              <a:pathLst>
                <a:path w="25400" h="5321808" extrusionOk="0">
                  <a:moveTo>
                    <a:pt x="25400" y="0"/>
                  </a:moveTo>
                  <a:lnTo>
                    <a:pt x="25400" y="5321808"/>
                  </a:lnTo>
                  <a:lnTo>
                    <a:pt x="0" y="53218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1" name="Google Shape;201;p10"/>
            <p:cNvSpPr/>
            <p:nvPr/>
          </p:nvSpPr>
          <p:spPr>
            <a:xfrm>
              <a:off x="35433" y="5224653"/>
              <a:ext cx="926719" cy="921766"/>
            </a:xfrm>
            <a:custGeom>
              <a:avLst/>
              <a:gdLst/>
              <a:ahLst/>
              <a:cxnLst/>
              <a:rect l="l" t="t" r="r" b="b"/>
              <a:pathLst>
                <a:path w="926719" h="921766" extrusionOk="0">
                  <a:moveTo>
                    <a:pt x="908812" y="921766"/>
                  </a:moveTo>
                  <a:lnTo>
                    <a:pt x="0" y="18034"/>
                  </a:lnTo>
                  <a:lnTo>
                    <a:pt x="17907" y="0"/>
                  </a:lnTo>
                  <a:lnTo>
                    <a:pt x="926719" y="903732"/>
                  </a:lnTo>
                  <a:close/>
                </a:path>
              </a:pathLst>
            </a:custGeom>
            <a:solidFill>
              <a:srgbClr val="6FAC46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grpSp>
        <p:nvGrpSpPr>
          <p:cNvPr id="202" name="Google Shape;202;p10"/>
          <p:cNvGrpSpPr/>
          <p:nvPr/>
        </p:nvGrpSpPr>
        <p:grpSpPr>
          <a:xfrm>
            <a:off x="1405585" y="576929"/>
            <a:ext cx="7885747" cy="1052037"/>
            <a:chOff x="0" y="-9525"/>
            <a:chExt cx="10514330" cy="1402715"/>
          </a:xfrm>
        </p:grpSpPr>
        <p:sp>
          <p:nvSpPr>
            <p:cNvPr id="203" name="Google Shape;203;p10"/>
            <p:cNvSpPr/>
            <p:nvPr/>
          </p:nvSpPr>
          <p:spPr>
            <a:xfrm>
              <a:off x="0" y="0"/>
              <a:ext cx="10514330" cy="1393190"/>
            </a:xfrm>
            <a:custGeom>
              <a:avLst/>
              <a:gdLst/>
              <a:ahLst/>
              <a:cxnLst/>
              <a:rect l="l" t="t" r="r" b="b"/>
              <a:pathLst>
                <a:path w="10514330" h="1393190" extrusionOk="0">
                  <a:moveTo>
                    <a:pt x="0" y="0"/>
                  </a:moveTo>
                  <a:lnTo>
                    <a:pt x="10514330" y="0"/>
                  </a:lnTo>
                  <a:lnTo>
                    <a:pt x="10514330" y="1393190"/>
                  </a:lnTo>
                  <a:lnTo>
                    <a:pt x="0" y="13931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4" name="Google Shape;204;p10"/>
            <p:cNvSpPr txBox="1"/>
            <p:nvPr/>
          </p:nvSpPr>
          <p:spPr>
            <a:xfrm>
              <a:off x="0" y="-9525"/>
              <a:ext cx="10514330" cy="1402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Ego y Neurociencia</a:t>
              </a:r>
              <a:endParaRPr/>
            </a:p>
          </p:txBody>
        </p:sp>
      </p:grpSp>
      <p:sp>
        <p:nvSpPr>
          <p:cNvPr id="205" name="Google Shape;205;p10"/>
          <p:cNvSpPr txBox="1"/>
          <p:nvPr/>
        </p:nvSpPr>
        <p:spPr>
          <a:xfrm>
            <a:off x="12079796" y="2276027"/>
            <a:ext cx="4066222" cy="85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Consciencia, creatividad,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humanidad</a:t>
            </a:r>
            <a:endParaRPr/>
          </a:p>
        </p:txBody>
      </p:sp>
      <p:sp>
        <p:nvSpPr>
          <p:cNvPr id="206" name="Google Shape;206;p10"/>
          <p:cNvSpPr txBox="1"/>
          <p:nvPr/>
        </p:nvSpPr>
        <p:spPr>
          <a:xfrm>
            <a:off x="11332845" y="4298756"/>
            <a:ext cx="6297930" cy="446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miedo habita aquí y alimenta al ego.</a:t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10957941" y="5146672"/>
            <a:ext cx="6649974" cy="4171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Fundamentalmente el ego es instinto. Según Fredy Kofman “el cerebro reptil está lleno de tradiciones y memorias ancestrales y hace fielmente lo que le indican los antepasados”… “tiene relativamente baja autoestima y actúa mediante reflejos y comportamientos instintivos”</a:t>
            </a:r>
            <a:endParaRPr/>
          </a:p>
        </p:txBody>
      </p:sp>
      <p:grpSp>
        <p:nvGrpSpPr>
          <p:cNvPr id="208" name="Google Shape;208;p10"/>
          <p:cNvGrpSpPr/>
          <p:nvPr/>
        </p:nvGrpSpPr>
        <p:grpSpPr>
          <a:xfrm>
            <a:off x="1028700" y="8021003"/>
            <a:ext cx="8815388" cy="1260157"/>
            <a:chOff x="0" y="-19050"/>
            <a:chExt cx="11753850" cy="1680210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11753850" cy="1661160"/>
            </a:xfrm>
            <a:custGeom>
              <a:avLst/>
              <a:gdLst/>
              <a:ahLst/>
              <a:cxnLst/>
              <a:rect l="l" t="t" r="r" b="b"/>
              <a:pathLst>
                <a:path w="11753850" h="1661160" extrusionOk="0">
                  <a:moveTo>
                    <a:pt x="0" y="0"/>
                  </a:moveTo>
                  <a:lnTo>
                    <a:pt x="11753850" y="0"/>
                  </a:lnTo>
                  <a:lnTo>
                    <a:pt x="11753850" y="1661160"/>
                  </a:lnTo>
                  <a:lnTo>
                    <a:pt x="0" y="1661160"/>
                  </a:lnTo>
                  <a:close/>
                </a:path>
              </a:pathLst>
            </a:custGeom>
            <a:solidFill>
              <a:srgbClr val="00AF5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10" name="Google Shape;210;p10"/>
            <p:cNvSpPr txBox="1"/>
            <p:nvPr/>
          </p:nvSpPr>
          <p:spPr>
            <a:xfrm>
              <a:off x="0" y="-19050"/>
              <a:ext cx="11753850" cy="16802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El reptiliano doblega al neocórtex y</a:t>
              </a:r>
              <a:endParaRPr/>
            </a:p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tenemos al EGO</a:t>
              </a:r>
              <a:endParaRPr/>
            </a:p>
          </p:txBody>
        </p:sp>
      </p:grpSp>
      <p:pic>
        <p:nvPicPr>
          <p:cNvPr id="19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622475" y="410272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1"/>
          <p:cNvGrpSpPr/>
          <p:nvPr/>
        </p:nvGrpSpPr>
        <p:grpSpPr>
          <a:xfrm>
            <a:off x="126230" y="359228"/>
            <a:ext cx="6563426" cy="2727811"/>
            <a:chOff x="-1059143" y="-3544955"/>
            <a:chExt cx="8413242" cy="16062908"/>
          </a:xfrm>
        </p:grpSpPr>
        <p:sp>
          <p:nvSpPr>
            <p:cNvPr id="216" name="Google Shape;216;p11"/>
            <p:cNvSpPr/>
            <p:nvPr/>
          </p:nvSpPr>
          <p:spPr>
            <a:xfrm>
              <a:off x="-1059143" y="-3544955"/>
              <a:ext cx="8413242" cy="16062908"/>
            </a:xfrm>
            <a:custGeom>
              <a:avLst/>
              <a:gdLst/>
              <a:ahLst/>
              <a:cxnLst/>
              <a:rect l="l" t="t" r="r" b="b"/>
              <a:pathLst>
                <a:path w="6837318" h="11166296" extrusionOk="0">
                  <a:moveTo>
                    <a:pt x="0" y="0"/>
                  </a:moveTo>
                  <a:lnTo>
                    <a:pt x="6837318" y="0"/>
                  </a:lnTo>
                  <a:lnTo>
                    <a:pt x="6837318" y="11166296"/>
                  </a:lnTo>
                  <a:lnTo>
                    <a:pt x="0" y="111662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17" name="Google Shape;217;p11"/>
            <p:cNvSpPr txBox="1"/>
            <p:nvPr/>
          </p:nvSpPr>
          <p:spPr>
            <a:xfrm>
              <a:off x="-297437" y="-1835791"/>
              <a:ext cx="7444131" cy="12644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ego 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</a:t>
              </a: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un 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fenómeno</a:t>
              </a: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humano</a:t>
              </a:r>
              <a:endParaRPr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animales</a:t>
              </a: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no </a:t>
              </a:r>
              <a:r>
                <a:rPr lang="en-US" sz="4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tienen</a:t>
              </a:r>
              <a:r>
                <a:rPr lang="en-US" sz="4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dirty="0"/>
            </a:p>
          </p:txBody>
        </p:sp>
      </p:grpSp>
      <p:sp>
        <p:nvSpPr>
          <p:cNvPr id="218" name="Google Shape;218;p11"/>
          <p:cNvSpPr/>
          <p:nvPr/>
        </p:nvSpPr>
        <p:spPr>
          <a:xfrm>
            <a:off x="6454150" y="1119188"/>
            <a:ext cx="89344" cy="8177212"/>
          </a:xfrm>
          <a:custGeom>
            <a:avLst/>
            <a:gdLst/>
            <a:ahLst/>
            <a:cxnLst/>
            <a:rect l="l" t="t" r="r" b="b"/>
            <a:pathLst>
              <a:path w="89344" h="8177212" extrusionOk="0">
                <a:moveTo>
                  <a:pt x="0" y="0"/>
                </a:moveTo>
                <a:lnTo>
                  <a:pt x="89344" y="0"/>
                </a:lnTo>
                <a:lnTo>
                  <a:pt x="89344" y="8177212"/>
                </a:lnTo>
                <a:lnTo>
                  <a:pt x="0" y="817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9" name="Google Shape;219;p11"/>
          <p:cNvGrpSpPr/>
          <p:nvPr/>
        </p:nvGrpSpPr>
        <p:grpSpPr>
          <a:xfrm>
            <a:off x="6972024" y="955767"/>
            <a:ext cx="10350722" cy="19050"/>
            <a:chOff x="12700" y="0"/>
            <a:chExt cx="13800962" cy="25400"/>
          </a:xfrm>
        </p:grpSpPr>
        <p:sp>
          <p:nvSpPr>
            <p:cNvPr id="220" name="Google Shape;220;p11"/>
            <p:cNvSpPr/>
            <p:nvPr/>
          </p:nvSpPr>
          <p:spPr>
            <a:xfrm>
              <a:off x="12700" y="12700"/>
              <a:ext cx="13800962" cy="0"/>
            </a:xfrm>
            <a:custGeom>
              <a:avLst/>
              <a:gdLst/>
              <a:ahLst/>
              <a:cxnLst/>
              <a:rect l="l" t="t" r="r" b="b"/>
              <a:pathLst>
                <a:path w="13800962" h="120000" extrusionOk="0">
                  <a:moveTo>
                    <a:pt x="0" y="0"/>
                  </a:moveTo>
                  <a:lnTo>
                    <a:pt x="13800962" y="0"/>
                  </a:lnTo>
                </a:path>
              </a:pathLst>
            </a:custGeom>
            <a:solidFill>
              <a:srgbClr val="ED7D31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1" name="Google Shape;221;p11"/>
            <p:cNvSpPr/>
            <p:nvPr/>
          </p:nvSpPr>
          <p:spPr>
            <a:xfrm>
              <a:off x="12700" y="0"/>
              <a:ext cx="13800962" cy="25400"/>
            </a:xfrm>
            <a:custGeom>
              <a:avLst/>
              <a:gdLst/>
              <a:ahLst/>
              <a:cxnLst/>
              <a:rect l="l" t="t" r="r" b="b"/>
              <a:pathLst>
                <a:path w="13800962" h="25400" extrusionOk="0">
                  <a:moveTo>
                    <a:pt x="0" y="0"/>
                  </a:moveTo>
                  <a:lnTo>
                    <a:pt x="13800962" y="0"/>
                  </a:lnTo>
                  <a:lnTo>
                    <a:pt x="1380096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ED7D31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222" name="Google Shape;222;p11"/>
          <p:cNvSpPr txBox="1"/>
          <p:nvPr/>
        </p:nvSpPr>
        <p:spPr>
          <a:xfrm>
            <a:off x="7108231" y="1139600"/>
            <a:ext cx="10078355" cy="245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se jactan, no cuidan la imagen, no mienten, no son hipócritas.</a:t>
            </a:r>
            <a:endParaRPr/>
          </a:p>
        </p:txBody>
      </p:sp>
      <p:grpSp>
        <p:nvGrpSpPr>
          <p:cNvPr id="223" name="Google Shape;223;p11"/>
          <p:cNvGrpSpPr/>
          <p:nvPr/>
        </p:nvGrpSpPr>
        <p:grpSpPr>
          <a:xfrm>
            <a:off x="6972024" y="3721132"/>
            <a:ext cx="10350722" cy="19050"/>
            <a:chOff x="12700" y="0"/>
            <a:chExt cx="13800962" cy="25400"/>
          </a:xfrm>
        </p:grpSpPr>
        <p:sp>
          <p:nvSpPr>
            <p:cNvPr id="224" name="Google Shape;224;p11"/>
            <p:cNvSpPr/>
            <p:nvPr/>
          </p:nvSpPr>
          <p:spPr>
            <a:xfrm>
              <a:off x="12700" y="12700"/>
              <a:ext cx="13800962" cy="0"/>
            </a:xfrm>
            <a:custGeom>
              <a:avLst/>
              <a:gdLst/>
              <a:ahLst/>
              <a:cxnLst/>
              <a:rect l="l" t="t" r="r" b="b"/>
              <a:pathLst>
                <a:path w="13800962" h="120000" extrusionOk="0">
                  <a:moveTo>
                    <a:pt x="0" y="0"/>
                  </a:moveTo>
                  <a:lnTo>
                    <a:pt x="13800962" y="0"/>
                  </a:lnTo>
                </a:path>
              </a:pathLst>
            </a:custGeom>
            <a:solidFill>
              <a:srgbClr val="A5A5A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5" name="Google Shape;225;p11"/>
            <p:cNvSpPr/>
            <p:nvPr/>
          </p:nvSpPr>
          <p:spPr>
            <a:xfrm>
              <a:off x="12700" y="0"/>
              <a:ext cx="13800962" cy="25400"/>
            </a:xfrm>
            <a:custGeom>
              <a:avLst/>
              <a:gdLst/>
              <a:ahLst/>
              <a:cxnLst/>
              <a:rect l="l" t="t" r="r" b="b"/>
              <a:pathLst>
                <a:path w="13800962" h="25400" extrusionOk="0">
                  <a:moveTo>
                    <a:pt x="0" y="0"/>
                  </a:moveTo>
                  <a:lnTo>
                    <a:pt x="13800962" y="0"/>
                  </a:lnTo>
                  <a:lnTo>
                    <a:pt x="1380096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A5A5A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226" name="Google Shape;226;p11"/>
          <p:cNvSpPr txBox="1"/>
          <p:nvPr/>
        </p:nvSpPr>
        <p:spPr>
          <a:xfrm>
            <a:off x="7108231" y="3904964"/>
            <a:ext cx="10078355" cy="245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tienen neocórtex, son puro límbico y reptiliano.</a:t>
            </a:r>
            <a:endParaRPr/>
          </a:p>
        </p:txBody>
      </p:sp>
      <p:grpSp>
        <p:nvGrpSpPr>
          <p:cNvPr id="227" name="Google Shape;227;p11"/>
          <p:cNvGrpSpPr/>
          <p:nvPr/>
        </p:nvGrpSpPr>
        <p:grpSpPr>
          <a:xfrm>
            <a:off x="6972024" y="6486496"/>
            <a:ext cx="10350722" cy="19050"/>
            <a:chOff x="12700" y="0"/>
            <a:chExt cx="13800962" cy="25400"/>
          </a:xfrm>
        </p:grpSpPr>
        <p:sp>
          <p:nvSpPr>
            <p:cNvPr id="228" name="Google Shape;228;p11"/>
            <p:cNvSpPr/>
            <p:nvPr/>
          </p:nvSpPr>
          <p:spPr>
            <a:xfrm>
              <a:off x="12700" y="12700"/>
              <a:ext cx="13800962" cy="0"/>
            </a:xfrm>
            <a:custGeom>
              <a:avLst/>
              <a:gdLst/>
              <a:ahLst/>
              <a:cxnLst/>
              <a:rect l="l" t="t" r="r" b="b"/>
              <a:pathLst>
                <a:path w="13800962" h="120000" extrusionOk="0">
                  <a:moveTo>
                    <a:pt x="0" y="0"/>
                  </a:moveTo>
                  <a:lnTo>
                    <a:pt x="13800962" y="0"/>
                  </a:lnTo>
                </a:path>
              </a:pathLst>
            </a:custGeom>
            <a:solidFill>
              <a:srgbClr val="FFC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9" name="Google Shape;229;p11"/>
            <p:cNvSpPr/>
            <p:nvPr/>
          </p:nvSpPr>
          <p:spPr>
            <a:xfrm>
              <a:off x="12700" y="0"/>
              <a:ext cx="13800962" cy="25400"/>
            </a:xfrm>
            <a:custGeom>
              <a:avLst/>
              <a:gdLst/>
              <a:ahLst/>
              <a:cxnLst/>
              <a:rect l="l" t="t" r="r" b="b"/>
              <a:pathLst>
                <a:path w="13800962" h="25400" extrusionOk="0">
                  <a:moveTo>
                    <a:pt x="0" y="0"/>
                  </a:moveTo>
                  <a:lnTo>
                    <a:pt x="13800962" y="0"/>
                  </a:lnTo>
                  <a:lnTo>
                    <a:pt x="1380096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C00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230" name="Google Shape;230;p11"/>
          <p:cNvSpPr txBox="1"/>
          <p:nvPr/>
        </p:nvSpPr>
        <p:spPr>
          <a:xfrm>
            <a:off x="7108231" y="6670329"/>
            <a:ext cx="10078355" cy="245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Entonces lo mismo que nos hace humanos (neocórtex) es lo que nos hace inhumanos.</a:t>
            </a:r>
            <a:endParaRPr/>
          </a:p>
        </p:txBody>
      </p:sp>
      <p:pic>
        <p:nvPicPr>
          <p:cNvPr id="18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720446" y="9485468"/>
            <a:ext cx="2398826" cy="6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i.pinimg.com/736x/6d/18/24/6d18248ee573e46f83cd121d55d2d1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19" y="3594450"/>
            <a:ext cx="4209944" cy="631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2"/>
          <p:cNvGrpSpPr/>
          <p:nvPr/>
        </p:nvGrpSpPr>
        <p:grpSpPr>
          <a:xfrm>
            <a:off x="803910" y="879729"/>
            <a:ext cx="7194776" cy="1101050"/>
            <a:chOff x="0" y="0"/>
            <a:chExt cx="9593035" cy="1468065"/>
          </a:xfrm>
        </p:grpSpPr>
        <p:sp>
          <p:nvSpPr>
            <p:cNvPr id="236" name="Google Shape;236;p12"/>
            <p:cNvSpPr/>
            <p:nvPr/>
          </p:nvSpPr>
          <p:spPr>
            <a:xfrm>
              <a:off x="0" y="0"/>
              <a:ext cx="9353550" cy="1393190"/>
            </a:xfrm>
            <a:custGeom>
              <a:avLst/>
              <a:gdLst/>
              <a:ahLst/>
              <a:cxnLst/>
              <a:rect l="l" t="t" r="r" b="b"/>
              <a:pathLst>
                <a:path w="9353550" h="1393190" extrusionOk="0">
                  <a:moveTo>
                    <a:pt x="0" y="0"/>
                  </a:moveTo>
                  <a:lnTo>
                    <a:pt x="9353550" y="0"/>
                  </a:lnTo>
                  <a:lnTo>
                    <a:pt x="9353550" y="1393190"/>
                  </a:lnTo>
                  <a:lnTo>
                    <a:pt x="0" y="13931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37" name="Google Shape;237;p12"/>
            <p:cNvSpPr txBox="1"/>
            <p:nvPr/>
          </p:nvSpPr>
          <p:spPr>
            <a:xfrm>
              <a:off x="239485" y="65350"/>
              <a:ext cx="9353550" cy="1402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0" i="0" u="none" strike="noStrike" cap="none" dirty="0">
                  <a:solidFill>
                    <a:srgbClr val="006FC0"/>
                  </a:solidFill>
                  <a:latin typeface="Arial"/>
                  <a:ea typeface="Arial"/>
                  <a:cs typeface="Arial"/>
                  <a:sym typeface="Arial"/>
                </a:rPr>
                <a:t>La </a:t>
              </a:r>
              <a:r>
                <a:rPr lang="en-US" sz="6600" b="0" i="0" u="none" strike="noStrike" cap="none" dirty="0" err="1">
                  <a:solidFill>
                    <a:srgbClr val="006FC0"/>
                  </a:solidFill>
                  <a:latin typeface="Arial"/>
                  <a:ea typeface="Arial"/>
                  <a:cs typeface="Arial"/>
                  <a:sym typeface="Arial"/>
                </a:rPr>
                <a:t>Supervivencia</a:t>
              </a:r>
              <a:endParaRPr dirty="0"/>
            </a:p>
          </p:txBody>
        </p:sp>
      </p:grpSp>
      <p:sp>
        <p:nvSpPr>
          <p:cNvPr id="238" name="Google Shape;238;p12"/>
          <p:cNvSpPr txBox="1"/>
          <p:nvPr/>
        </p:nvSpPr>
        <p:spPr>
          <a:xfrm>
            <a:off x="4491105" y="2748219"/>
            <a:ext cx="10061992" cy="5850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Comportamientos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irracionales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de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supervivencia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miedo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la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extinción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):</a:t>
            </a:r>
            <a:endParaRPr dirty="0"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F2F9F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ATACAR</a:t>
            </a:r>
            <a:endParaRPr dirty="0"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F2F9F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HUIR</a:t>
            </a:r>
            <a:endParaRPr dirty="0"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F2F9F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COMER</a:t>
            </a:r>
            <a:endParaRPr dirty="0"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F2F9F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COMPRAR</a:t>
            </a:r>
            <a:endParaRPr dirty="0"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F2F9F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6F2F9F"/>
                </a:solidFill>
                <a:latin typeface="Arial"/>
                <a:ea typeface="Arial"/>
                <a:cs typeface="Arial"/>
                <a:sym typeface="Arial"/>
              </a:rPr>
              <a:t>SEXO</a:t>
            </a:r>
            <a:endParaRPr dirty="0"/>
          </a:p>
          <a:p>
            <a:pPr marL="670560" marR="0" lvl="1" indent="-33528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Cuando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estos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comportamientos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dan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de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manera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irracional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el ego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dominando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</p:txBody>
      </p:sp>
      <p:pic>
        <p:nvPicPr>
          <p:cNvPr id="6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410204" y="179910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13"/>
          <p:cNvGrpSpPr/>
          <p:nvPr/>
        </p:nvGrpSpPr>
        <p:grpSpPr>
          <a:xfrm>
            <a:off x="0" y="-42862"/>
            <a:ext cx="18288000" cy="1342272"/>
            <a:chOff x="0" y="-57150"/>
            <a:chExt cx="24384000" cy="1789697"/>
          </a:xfrm>
        </p:grpSpPr>
        <p:sp>
          <p:nvSpPr>
            <p:cNvPr id="248" name="Google Shape;248;p13"/>
            <p:cNvSpPr/>
            <p:nvPr/>
          </p:nvSpPr>
          <p:spPr>
            <a:xfrm>
              <a:off x="0" y="0"/>
              <a:ext cx="24384000" cy="1732534"/>
            </a:xfrm>
            <a:custGeom>
              <a:avLst/>
              <a:gdLst/>
              <a:ahLst/>
              <a:cxnLst/>
              <a:rect l="l" t="t" r="r" b="b"/>
              <a:pathLst>
                <a:path w="24384000" h="1732534" extrusionOk="0">
                  <a:moveTo>
                    <a:pt x="0" y="0"/>
                  </a:moveTo>
                  <a:lnTo>
                    <a:pt x="24384000" y="0"/>
                  </a:lnTo>
                  <a:lnTo>
                    <a:pt x="24384000" y="1732534"/>
                  </a:lnTo>
                  <a:lnTo>
                    <a:pt x="0" y="17325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49" name="Google Shape;249;p13"/>
            <p:cNvSpPr txBox="1"/>
            <p:nvPr/>
          </p:nvSpPr>
          <p:spPr>
            <a:xfrm>
              <a:off x="0" y="-57150"/>
              <a:ext cx="24384000" cy="1789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 i="0" u="none" strike="noStrike" cap="none" dirty="0" err="1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Tenés</a:t>
              </a:r>
              <a:r>
                <a:rPr lang="en-US" sz="5400" b="1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5400" b="1" i="0" u="none" strike="noStrike" cap="none" dirty="0" err="1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una</a:t>
              </a:r>
              <a:r>
                <a:rPr lang="en-US" sz="5400" b="1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5400" b="1" i="0" u="none" strike="noStrike" cap="none" dirty="0" err="1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conversación</a:t>
              </a:r>
              <a:r>
                <a:rPr lang="en-US" sz="5400" b="1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 con el ego </a:t>
              </a:r>
              <a:r>
                <a:rPr lang="en-US" sz="5400" b="1" i="0" u="none" strike="noStrike" cap="none" dirty="0" err="1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cuando</a:t>
              </a:r>
              <a:r>
                <a:rPr lang="en-US" sz="5400" b="1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>
                <a:solidFill>
                  <a:schemeClr val="tx1"/>
                </a:solidFill>
              </a:endParaRPr>
            </a:p>
          </p:txBody>
        </p:sp>
      </p:grpSp>
      <p:sp>
        <p:nvSpPr>
          <p:cNvPr id="250" name="Google Shape;250;p13"/>
          <p:cNvSpPr txBox="1"/>
          <p:nvPr/>
        </p:nvSpPr>
        <p:spPr>
          <a:xfrm>
            <a:off x="461010" y="1542287"/>
            <a:ext cx="7572647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querés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llevar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gloria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cuesta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decir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“no se”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cuesta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decir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perdón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Buscas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tener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siempre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razón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tenerla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Hablás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 primero que se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viene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cabeza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ofendés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fácilmente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 que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dicen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estilo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conversacional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interrumpir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Querés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agradar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mundo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Encasillas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las personas</a:t>
            </a:r>
            <a:endParaRPr dirty="0"/>
          </a:p>
          <a:p>
            <a:pPr marL="561975" marR="0" lvl="1" indent="-28098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consejos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r>
              <a:rPr lang="en-US" sz="3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3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tiempo</a:t>
            </a:r>
            <a:endParaRPr dirty="0"/>
          </a:p>
        </p:txBody>
      </p:sp>
      <p:sp>
        <p:nvSpPr>
          <p:cNvPr id="251" name="Google Shape;251;p13"/>
          <p:cNvSpPr txBox="1"/>
          <p:nvPr/>
        </p:nvSpPr>
        <p:spPr>
          <a:xfrm>
            <a:off x="9011736" y="1575310"/>
            <a:ext cx="7692393" cy="36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persona con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muchos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miedos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les da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autoridad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tenés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maestros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molesta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mucho el ego de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demás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enojás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menudo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gusta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escuchado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pero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escuchar</a:t>
            </a:r>
            <a:endParaRPr dirty="0"/>
          </a:p>
          <a:p>
            <a:pPr marL="534829" marR="0" lvl="1" indent="-267414" algn="l" rtl="0">
              <a:lnSpc>
                <a:spcPct val="1199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Char char="•"/>
            </a:pP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Disfrutás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solo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cuando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cumple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tus</a:t>
            </a:r>
            <a:r>
              <a:rPr lang="en-US" sz="285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5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expectativas</a:t>
            </a:r>
            <a:endParaRPr dirty="0"/>
          </a:p>
        </p:txBody>
      </p:sp>
      <p:pic>
        <p:nvPicPr>
          <p:cNvPr id="7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459190" y="9298256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>
            <a:off x="1176071" y="978904"/>
            <a:ext cx="15054530" cy="1881188"/>
            <a:chOff x="0" y="-19050"/>
            <a:chExt cx="20072707" cy="2508250"/>
          </a:xfrm>
        </p:grpSpPr>
        <p:sp>
          <p:nvSpPr>
            <p:cNvPr id="257" name="Google Shape;257;p14"/>
            <p:cNvSpPr/>
            <p:nvPr/>
          </p:nvSpPr>
          <p:spPr>
            <a:xfrm>
              <a:off x="0" y="0"/>
              <a:ext cx="20072707" cy="2489200"/>
            </a:xfrm>
            <a:custGeom>
              <a:avLst/>
              <a:gdLst/>
              <a:ahLst/>
              <a:cxnLst/>
              <a:rect l="l" t="t" r="r" b="b"/>
              <a:pathLst>
                <a:path w="20072707" h="2489200" extrusionOk="0">
                  <a:moveTo>
                    <a:pt x="0" y="0"/>
                  </a:moveTo>
                  <a:lnTo>
                    <a:pt x="20072707" y="0"/>
                  </a:lnTo>
                  <a:lnTo>
                    <a:pt x="20072707" y="2489200"/>
                  </a:lnTo>
                  <a:lnTo>
                    <a:pt x="0" y="2489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58" name="Google Shape;258;p14"/>
            <p:cNvSpPr txBox="1"/>
            <p:nvPr/>
          </p:nvSpPr>
          <p:spPr>
            <a:xfrm>
              <a:off x="0" y="-19050"/>
              <a:ext cx="20072706" cy="2508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0" i="0" u="none" strike="noStrike" cap="none" dirty="0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DESORDENES EN EL AMOR:</a:t>
              </a:r>
              <a:endParaRPr dirty="0"/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0" i="0" u="none" strike="noStrike" cap="none" dirty="0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Ego </a:t>
              </a:r>
              <a:r>
                <a:rPr lang="en-US" sz="6000" b="0" i="0" u="none" strike="noStrike" cap="none" dirty="0" err="1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fuera</a:t>
              </a:r>
              <a:r>
                <a:rPr lang="en-US" sz="6000" b="0" i="0" u="none" strike="noStrike" cap="none" dirty="0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 de control</a:t>
              </a:r>
              <a:endParaRPr dirty="0"/>
            </a:p>
          </p:txBody>
        </p:sp>
      </p:grpSp>
      <p:sp>
        <p:nvSpPr>
          <p:cNvPr id="259" name="Google Shape;259;p14"/>
          <p:cNvSpPr txBox="1"/>
          <p:nvPr/>
        </p:nvSpPr>
        <p:spPr>
          <a:xfrm>
            <a:off x="3124581" y="3163252"/>
            <a:ext cx="12850178" cy="6027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Dependencia emocional.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Búsqueda excesiva de aprobación y validación.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Pedidos de atención constantes y necesidad de afecto inagotable.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Infidelidad emocional o física.</a:t>
            </a: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Engañar a tu pareja con respecto a tus sentimientos o acciones, o mintiendo sobre tu compromiso en la relación.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Adicción al enamoramiento.</a:t>
            </a: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Necesidad constante de experimentar la emoción de nuevas relaciones, sin profundizar en el compromiso.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Controlar a la pareja a través de la manipulación emocional.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Acumulación de relaciones superficiales.</a:t>
            </a: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 confundir con amistades saludables.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Culpa y vergüenza por experiencias amorosas pasadas o presentes.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Negación emocional.</a:t>
            </a: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Hacer frente a la ansiedad en el amor rechazando o evitando la propia realidad emocional.</a:t>
            </a:r>
            <a:endParaRPr/>
          </a:p>
        </p:txBody>
      </p:sp>
      <p:pic>
        <p:nvPicPr>
          <p:cNvPr id="6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197932" y="0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5"/>
          <p:cNvGrpSpPr/>
          <p:nvPr/>
        </p:nvGrpSpPr>
        <p:grpSpPr>
          <a:xfrm>
            <a:off x="1176071" y="523141"/>
            <a:ext cx="14798689" cy="1879226"/>
            <a:chOff x="0" y="-19050"/>
            <a:chExt cx="19731585" cy="2505634"/>
          </a:xfrm>
        </p:grpSpPr>
        <p:sp>
          <p:nvSpPr>
            <p:cNvPr id="265" name="Google Shape;265;p15"/>
            <p:cNvSpPr/>
            <p:nvPr/>
          </p:nvSpPr>
          <p:spPr>
            <a:xfrm>
              <a:off x="0" y="0"/>
              <a:ext cx="19731585" cy="2486578"/>
            </a:xfrm>
            <a:custGeom>
              <a:avLst/>
              <a:gdLst/>
              <a:ahLst/>
              <a:cxnLst/>
              <a:rect l="l" t="t" r="r" b="b"/>
              <a:pathLst>
                <a:path w="19731585" h="2486578" extrusionOk="0">
                  <a:moveTo>
                    <a:pt x="0" y="0"/>
                  </a:moveTo>
                  <a:lnTo>
                    <a:pt x="19731585" y="0"/>
                  </a:lnTo>
                  <a:lnTo>
                    <a:pt x="19731585" y="2486578"/>
                  </a:lnTo>
                  <a:lnTo>
                    <a:pt x="0" y="24865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66" name="Google Shape;266;p15"/>
            <p:cNvSpPr txBox="1"/>
            <p:nvPr/>
          </p:nvSpPr>
          <p:spPr>
            <a:xfrm>
              <a:off x="0" y="-19050"/>
              <a:ext cx="19731584" cy="2505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0" i="0" u="none" strike="noStrike" cap="none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DESORDENES EN LAS FINANZAS:</a:t>
              </a:r>
              <a:endParaRPr/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0" i="0" u="none" strike="noStrike" cap="none">
                  <a:solidFill>
                    <a:srgbClr val="212121"/>
                  </a:solidFill>
                  <a:latin typeface="Arial"/>
                  <a:ea typeface="Arial"/>
                  <a:cs typeface="Arial"/>
                  <a:sym typeface="Arial"/>
                </a:rPr>
                <a:t>Ego fuera de control</a:t>
              </a:r>
              <a:endParaRPr/>
            </a:p>
          </p:txBody>
        </p:sp>
      </p:grpSp>
      <p:sp>
        <p:nvSpPr>
          <p:cNvPr id="267" name="Google Shape;267;p15"/>
          <p:cNvSpPr txBox="1"/>
          <p:nvPr/>
        </p:nvSpPr>
        <p:spPr>
          <a:xfrm>
            <a:off x="3124581" y="2526249"/>
            <a:ext cx="12850178" cy="722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Gasto excesivo / Gasto insuficiente.</a:t>
            </a:r>
            <a:endParaRPr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Pedidos de préstamos en serie, tarjetas y deudas innecesarias.</a:t>
            </a:r>
            <a:endParaRPr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Infidelidad financiera. Engañar a tu pareja con respecto a un gasto concreto o mintiendo sobre tu realidad financiera.</a:t>
            </a:r>
            <a:endParaRPr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Adicción al trabajo.</a:t>
            </a:r>
            <a:endParaRPr/>
          </a:p>
          <a:p>
            <a:pPr marL="651510" marR="0" lvl="1" indent="-325754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Controlar a los familiares a través del dinero.</a:t>
            </a:r>
            <a:endParaRPr/>
          </a:p>
          <a:p>
            <a:pPr marL="651510" marR="0" lvl="1" indent="-325754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La acumulación de dinero. (no es ahorro) </a:t>
            </a:r>
            <a:endParaRPr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Culpabilidad y vergüenza por la pobreza o la riqueza.</a:t>
            </a:r>
            <a:endParaRPr/>
          </a:p>
          <a:p>
            <a:pPr marL="670560" marR="0" lvl="1" indent="-335279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600"/>
              <a:buFont typeface="Arial"/>
              <a:buChar char="•"/>
            </a:pPr>
            <a:r>
              <a:rPr lang="en-US" sz="3600" b="1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Negación	financiera.	Hacer	frente	a	la	ansiedad	de	dinero rechazando o evitando la propia realidad financiera.</a:t>
            </a:r>
            <a:endParaRPr/>
          </a:p>
        </p:txBody>
      </p:sp>
      <p:pic>
        <p:nvPicPr>
          <p:cNvPr id="6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753103" y="0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6"/>
          <p:cNvGrpSpPr/>
          <p:nvPr/>
        </p:nvGrpSpPr>
        <p:grpSpPr>
          <a:xfrm>
            <a:off x="7200900" y="292894"/>
            <a:ext cx="9144000" cy="1581151"/>
            <a:chOff x="0" y="-66675"/>
            <a:chExt cx="12192000" cy="2108201"/>
          </a:xfrm>
        </p:grpSpPr>
        <p:sp>
          <p:nvSpPr>
            <p:cNvPr id="277" name="Google Shape;277;p16"/>
            <p:cNvSpPr/>
            <p:nvPr/>
          </p:nvSpPr>
          <p:spPr>
            <a:xfrm>
              <a:off x="0" y="0"/>
              <a:ext cx="12192000" cy="2041526"/>
            </a:xfrm>
            <a:custGeom>
              <a:avLst/>
              <a:gdLst/>
              <a:ahLst/>
              <a:cxnLst/>
              <a:rect l="l" t="t" r="r" b="b"/>
              <a:pathLst>
                <a:path w="12192000" h="2041526" extrusionOk="0">
                  <a:moveTo>
                    <a:pt x="0" y="0"/>
                  </a:moveTo>
                  <a:lnTo>
                    <a:pt x="12192000" y="0"/>
                  </a:lnTo>
                  <a:lnTo>
                    <a:pt x="12192000" y="2041526"/>
                  </a:lnTo>
                  <a:lnTo>
                    <a:pt x="0" y="20415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78" name="Google Shape;278;p16"/>
            <p:cNvSpPr txBox="1"/>
            <p:nvPr/>
          </p:nvSpPr>
          <p:spPr>
            <a:xfrm>
              <a:off x="0" y="-66675"/>
              <a:ext cx="12192000" cy="2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VICIOS DEL EGO</a:t>
              </a:r>
              <a:endParaRPr dirty="0"/>
            </a:p>
          </p:txBody>
        </p:sp>
      </p:grpSp>
      <p:sp>
        <p:nvSpPr>
          <p:cNvPr id="279" name="Google Shape;279;p16"/>
          <p:cNvSpPr txBox="1"/>
          <p:nvPr/>
        </p:nvSpPr>
        <p:spPr>
          <a:xfrm>
            <a:off x="2258380" y="1874044"/>
            <a:ext cx="10104120" cy="935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60095" marR="0" lvl="1" indent="-380047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200"/>
              <a:buFont typeface="Arial"/>
              <a:buChar char="•"/>
            </a:pP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Pensamiento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recurrente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automático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Instintivo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no-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reflexivo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/ no-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elegido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760095" marR="0" lvl="1" indent="-380047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Arial"/>
              <a:buChar char="•"/>
            </a:pPr>
            <a:r>
              <a:rPr lang="en-US" sz="4200" b="1" i="0" u="none" strike="noStrike" cap="none" dirty="0" err="1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Evidente</a:t>
            </a:r>
            <a:r>
              <a:rPr lang="en-US" sz="42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resistencia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transformación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760095" marR="0" lvl="1" indent="-380047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200"/>
              <a:buFont typeface="Arial"/>
              <a:buChar char="•"/>
            </a:pP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Busca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controlar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cuidar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imagen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760095" marR="0" lvl="1" indent="-380047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Arial"/>
              <a:buChar char="•"/>
            </a:pP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Proyecta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sí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mismo</a:t>
            </a:r>
            <a:r>
              <a:rPr lang="en-US" sz="42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760095" marR="0" lvl="1" indent="-380047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200"/>
              <a:buFont typeface="Arial"/>
              <a:buChar char="•"/>
            </a:pP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Las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emociones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lo </a:t>
            </a:r>
            <a:r>
              <a:rPr lang="en-US" sz="42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lideran</a:t>
            </a:r>
            <a:r>
              <a:rPr lang="en-US" sz="4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Buenas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consejeras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pésimas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líderes</a:t>
            </a:r>
            <a:r>
              <a:rPr lang="en-US" sz="4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dirty="0"/>
          </a:p>
          <a:p>
            <a:pPr marL="651510" marR="0" lvl="1" indent="-325754" algn="l" rtl="0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Vive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universo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Único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punto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de vista, el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suyo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760095" marR="0" lvl="1" indent="-380046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60095" marR="0" lvl="1" indent="-380046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Google Shape;280;p16"/>
          <p:cNvCxnSpPr/>
          <p:nvPr/>
        </p:nvCxnSpPr>
        <p:spPr>
          <a:xfrm rot="3240">
            <a:off x="7310438" y="1481138"/>
            <a:ext cx="10067925" cy="0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145487" y="9042419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rgbClr val="A5A5A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" descr="Imagen que contiene persona, cama, ropa, interior  Descripción generada con confianza muy alta"/>
          <p:cNvSpPr/>
          <p:nvPr/>
        </p:nvSpPr>
        <p:spPr>
          <a:xfrm>
            <a:off x="29" y="19"/>
            <a:ext cx="11301984" cy="10287000"/>
          </a:xfrm>
          <a:custGeom>
            <a:avLst/>
            <a:gdLst/>
            <a:ahLst/>
            <a:cxnLst/>
            <a:rect l="l" t="t" r="r" b="b"/>
            <a:pathLst>
              <a:path w="15069313" h="13716000" extrusionOk="0">
                <a:moveTo>
                  <a:pt x="0" y="0"/>
                </a:moveTo>
                <a:lnTo>
                  <a:pt x="15069313" y="0"/>
                </a:lnTo>
                <a:lnTo>
                  <a:pt x="1506931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319"/>
            </a:stretch>
          </a:blipFill>
          <a:ln>
            <a:noFill/>
          </a:ln>
        </p:spPr>
      </p:sp>
      <p:grpSp>
        <p:nvGrpSpPr>
          <p:cNvPr id="290" name="Google Shape;290;p17"/>
          <p:cNvGrpSpPr/>
          <p:nvPr/>
        </p:nvGrpSpPr>
        <p:grpSpPr>
          <a:xfrm>
            <a:off x="12262104" y="960120"/>
            <a:ext cx="5065776" cy="5563343"/>
            <a:chOff x="0" y="0"/>
            <a:chExt cx="6754368" cy="7417791"/>
          </a:xfrm>
        </p:grpSpPr>
        <p:sp>
          <p:nvSpPr>
            <p:cNvPr id="291" name="Google Shape;291;p17"/>
            <p:cNvSpPr/>
            <p:nvPr/>
          </p:nvSpPr>
          <p:spPr>
            <a:xfrm>
              <a:off x="0" y="0"/>
              <a:ext cx="6754366" cy="7417790"/>
            </a:xfrm>
            <a:custGeom>
              <a:avLst/>
              <a:gdLst/>
              <a:ahLst/>
              <a:cxnLst/>
              <a:rect l="l" t="t" r="r" b="b"/>
              <a:pathLst>
                <a:path w="6754366" h="7417790" extrusionOk="0">
                  <a:moveTo>
                    <a:pt x="0" y="0"/>
                  </a:moveTo>
                  <a:lnTo>
                    <a:pt x="6754366" y="0"/>
                  </a:lnTo>
                  <a:lnTo>
                    <a:pt x="6754366" y="7417790"/>
                  </a:lnTo>
                  <a:lnTo>
                    <a:pt x="0" y="74177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92" name="Google Shape;292;p17"/>
            <p:cNvSpPr txBox="1"/>
            <p:nvPr/>
          </p:nvSpPr>
          <p:spPr>
            <a:xfrm>
              <a:off x="0" y="66675"/>
              <a:ext cx="6754368" cy="7351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SER</a:t>
              </a:r>
              <a:endParaRPr dirty="0"/>
            </a:p>
          </p:txBody>
        </p:sp>
      </p:grpSp>
      <p:pic>
        <p:nvPicPr>
          <p:cNvPr id="6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459189" y="9333067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"/>
          <p:cNvSpPr/>
          <p:nvPr/>
        </p:nvSpPr>
        <p:spPr>
          <a:xfrm>
            <a:off x="7429500" y="-228600"/>
            <a:ext cx="10229850" cy="9938099"/>
          </a:xfrm>
          <a:custGeom>
            <a:avLst/>
            <a:gdLst/>
            <a:ahLst/>
            <a:cxnLst/>
            <a:rect l="l" t="t" r="r" b="b"/>
            <a:pathLst>
              <a:path w="13639800" h="13250799" extrusionOk="0">
                <a:moveTo>
                  <a:pt x="0" y="0"/>
                </a:moveTo>
                <a:lnTo>
                  <a:pt x="13639800" y="0"/>
                </a:lnTo>
                <a:lnTo>
                  <a:pt x="13639800" y="13250799"/>
                </a:lnTo>
                <a:lnTo>
                  <a:pt x="0" y="1325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81"/>
            </a:stretch>
          </a:blipFill>
          <a:ln>
            <a:noFill/>
          </a:ln>
        </p:spPr>
      </p:sp>
      <p:sp>
        <p:nvSpPr>
          <p:cNvPr id="302" name="Google Shape;302;p18"/>
          <p:cNvSpPr txBox="1"/>
          <p:nvPr/>
        </p:nvSpPr>
        <p:spPr>
          <a:xfrm>
            <a:off x="2034540" y="3996957"/>
            <a:ext cx="5989320" cy="11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EGO Vs. SER</a:t>
            </a:r>
            <a:endParaRPr/>
          </a:p>
        </p:txBody>
      </p:sp>
      <p:pic>
        <p:nvPicPr>
          <p:cNvPr id="4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57289" y="9202438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9" descr="Imagen que contiene persona, hombre, sonriendo, sujetando  Descripción generada con confianza muy alta"/>
          <p:cNvSpPr/>
          <p:nvPr/>
        </p:nvSpPr>
        <p:spPr>
          <a:xfrm>
            <a:off x="29" y="19"/>
            <a:ext cx="6953345" cy="10287000"/>
          </a:xfrm>
          <a:custGeom>
            <a:avLst/>
            <a:gdLst/>
            <a:ahLst/>
            <a:cxnLst/>
            <a:rect l="l" t="t" r="r" b="b"/>
            <a:pathLst>
              <a:path w="9271127" h="13716000" extrusionOk="0">
                <a:moveTo>
                  <a:pt x="0" y="0"/>
                </a:moveTo>
                <a:lnTo>
                  <a:pt x="9271127" y="0"/>
                </a:lnTo>
                <a:lnTo>
                  <a:pt x="9271127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0098" r="-37837"/>
            </a:stretch>
          </a:blipFill>
          <a:ln>
            <a:noFill/>
          </a:ln>
        </p:spPr>
      </p:sp>
      <p:cxnSp>
        <p:nvCxnSpPr>
          <p:cNvPr id="312" name="Google Shape;312;p19"/>
          <p:cNvCxnSpPr/>
          <p:nvPr/>
        </p:nvCxnSpPr>
        <p:spPr>
          <a:xfrm rot="3480">
            <a:off x="7616638" y="3167910"/>
            <a:ext cx="9473575" cy="0"/>
          </a:xfrm>
          <a:prstGeom prst="straightConnector1">
            <a:avLst/>
          </a:prstGeom>
          <a:noFill/>
          <a:ln w="9525" cap="rnd" cmpd="sng">
            <a:solidFill>
              <a:srgbClr val="495E75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13" name="Google Shape;313;p19"/>
          <p:cNvGrpSpPr/>
          <p:nvPr/>
        </p:nvGrpSpPr>
        <p:grpSpPr>
          <a:xfrm>
            <a:off x="7448140" y="943899"/>
            <a:ext cx="10638476" cy="2099201"/>
            <a:chOff x="0" y="0"/>
            <a:chExt cx="14184634" cy="2798935"/>
          </a:xfrm>
        </p:grpSpPr>
        <p:sp>
          <p:nvSpPr>
            <p:cNvPr id="314" name="Google Shape;314;p19"/>
            <p:cNvSpPr/>
            <p:nvPr/>
          </p:nvSpPr>
          <p:spPr>
            <a:xfrm>
              <a:off x="0" y="0"/>
              <a:ext cx="13172982" cy="2572320"/>
            </a:xfrm>
            <a:custGeom>
              <a:avLst/>
              <a:gdLst/>
              <a:ahLst/>
              <a:cxnLst/>
              <a:rect l="l" t="t" r="r" b="b"/>
              <a:pathLst>
                <a:path w="13172982" h="2572320" extrusionOk="0">
                  <a:moveTo>
                    <a:pt x="0" y="0"/>
                  </a:moveTo>
                  <a:lnTo>
                    <a:pt x="13172982" y="0"/>
                  </a:lnTo>
                  <a:lnTo>
                    <a:pt x="13172982" y="2572320"/>
                  </a:lnTo>
                  <a:lnTo>
                    <a:pt x="0" y="25723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15" name="Google Shape;315;p19"/>
            <p:cNvSpPr txBox="1"/>
            <p:nvPr/>
          </p:nvSpPr>
          <p:spPr>
            <a:xfrm>
              <a:off x="1011648" y="293288"/>
              <a:ext cx="13172986" cy="25056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 ego </a:t>
              </a:r>
              <a:r>
                <a:rPr lang="en-US" sz="66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reacciona</a:t>
              </a:r>
              <a:r>
                <a:rPr lang="en-US" sz="6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el </a:t>
              </a:r>
              <a:r>
                <a:rPr lang="en-US" sz="66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ser</a:t>
              </a:r>
              <a:r>
                <a:rPr lang="en-US" sz="6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6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elije</a:t>
              </a:r>
              <a:endParaRPr dirty="0"/>
            </a:p>
          </p:txBody>
        </p:sp>
      </p:grpSp>
      <p:sp>
        <p:nvSpPr>
          <p:cNvPr id="316" name="Google Shape;316;p19"/>
          <p:cNvSpPr txBox="1"/>
          <p:nvPr/>
        </p:nvSpPr>
        <p:spPr>
          <a:xfrm>
            <a:off x="7448140" y="3163114"/>
            <a:ext cx="9948310" cy="6602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“Hay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tres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cosas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pertenecen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individualmente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308610" marR="0" lvl="1" indent="-2286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 que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decimos</a:t>
            </a:r>
            <a:endParaRPr dirty="0"/>
          </a:p>
          <a:p>
            <a:pPr marL="308610" marR="0" lvl="1" indent="-2286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 que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escuchamos</a:t>
            </a:r>
            <a:endParaRPr dirty="0"/>
          </a:p>
          <a:p>
            <a:pPr marL="308610" marR="0" lvl="1" indent="-2286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lo que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estamos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comprometidos</a:t>
            </a:r>
            <a:endParaRPr dirty="0"/>
          </a:p>
          <a:p>
            <a:pPr marL="308610" marR="0" lvl="1" indent="-154305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8610" marR="0" lvl="1" indent="-154305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Estas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tres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pertenecen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3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</a:t>
            </a:r>
            <a:endParaRPr dirty="0"/>
          </a:p>
          <a:p>
            <a:pPr marL="308610" marR="0" lvl="1" indent="-154305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8610" marR="0" lvl="1" indent="-154305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fenómeno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compromiso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de la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transformación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del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servicio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del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amor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está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conectado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cómo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hablamos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36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escuchamos</a:t>
            </a:r>
            <a:r>
              <a:rPr lang="en-US" sz="3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 </a:t>
            </a:r>
            <a:endParaRPr dirty="0"/>
          </a:p>
        </p:txBody>
      </p:sp>
      <p:pic>
        <p:nvPicPr>
          <p:cNvPr id="8" name="Google Shape;120;p17" title="Trasnparente azul.png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5687790" y="45448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"/>
          <p:cNvSpPr/>
          <p:nvPr/>
        </p:nvSpPr>
        <p:spPr>
          <a:xfrm>
            <a:off x="1440180" y="1440180"/>
            <a:ext cx="15407640" cy="7406640"/>
          </a:xfrm>
          <a:custGeom>
            <a:avLst/>
            <a:gdLst/>
            <a:ahLst/>
            <a:cxnLst/>
            <a:rect l="l" t="t" r="r" b="b"/>
            <a:pathLst>
              <a:path w="20543520" h="9875520" extrusionOk="0">
                <a:moveTo>
                  <a:pt x="0" y="0"/>
                </a:moveTo>
                <a:lnTo>
                  <a:pt x="20543520" y="0"/>
                </a:lnTo>
                <a:lnTo>
                  <a:pt x="20543520" y="9875520"/>
                </a:lnTo>
                <a:lnTo>
                  <a:pt x="0" y="9875520"/>
                </a:lnTo>
                <a:close/>
              </a:path>
            </a:pathLst>
          </a:custGeom>
          <a:solidFill>
            <a:srgbClr val="4472C4">
              <a:alpha val="77254"/>
            </a:srgbClr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326" name="Google Shape;326;p20"/>
          <p:cNvGrpSpPr/>
          <p:nvPr/>
        </p:nvGrpSpPr>
        <p:grpSpPr>
          <a:xfrm>
            <a:off x="1794510" y="1600200"/>
            <a:ext cx="14718831" cy="1605744"/>
            <a:chOff x="0" y="0"/>
            <a:chExt cx="19625108" cy="2140991"/>
          </a:xfrm>
        </p:grpSpPr>
        <p:sp>
          <p:nvSpPr>
            <p:cNvPr id="327" name="Google Shape;327;p20"/>
            <p:cNvSpPr/>
            <p:nvPr/>
          </p:nvSpPr>
          <p:spPr>
            <a:xfrm>
              <a:off x="0" y="0"/>
              <a:ext cx="19625108" cy="2140990"/>
            </a:xfrm>
            <a:custGeom>
              <a:avLst/>
              <a:gdLst/>
              <a:ahLst/>
              <a:cxnLst/>
              <a:rect l="l" t="t" r="r" b="b"/>
              <a:pathLst>
                <a:path w="19625108" h="2140990" extrusionOk="0">
                  <a:moveTo>
                    <a:pt x="0" y="0"/>
                  </a:moveTo>
                  <a:lnTo>
                    <a:pt x="19625108" y="0"/>
                  </a:lnTo>
                  <a:lnTo>
                    <a:pt x="19625108" y="2140990"/>
                  </a:lnTo>
                  <a:lnTo>
                    <a:pt x="0" y="21409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328" name="Google Shape;328;p20"/>
            <p:cNvSpPr txBox="1"/>
            <p:nvPr/>
          </p:nvSpPr>
          <p:spPr>
            <a:xfrm>
              <a:off x="0" y="47625"/>
              <a:ext cx="19625107" cy="2093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5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Veo al otro y me pregunto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(para evitar ser vencido por el susurro ensordecedor del ego)</a:t>
              </a:r>
              <a:endParaRPr/>
            </a:p>
          </p:txBody>
        </p:sp>
      </p:grpSp>
      <p:sp>
        <p:nvSpPr>
          <p:cNvPr id="329" name="Google Shape;329;p20"/>
          <p:cNvSpPr txBox="1"/>
          <p:nvPr/>
        </p:nvSpPr>
        <p:spPr>
          <a:xfrm>
            <a:off x="1885950" y="3382623"/>
            <a:ext cx="14535950" cy="503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05802" marR="0" lvl="1" indent="-352901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Arial"/>
              <a:buChar char="•"/>
            </a:pPr>
            <a:r>
              <a:rPr lang="en-US" sz="3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¿Cuánto sabrá que yo no se?</a:t>
            </a:r>
            <a:endParaRPr/>
          </a:p>
          <a:p>
            <a:pPr marL="705802" marR="0" lvl="1" indent="-352901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Arial"/>
              <a:buChar char="•"/>
            </a:pPr>
            <a:r>
              <a:rPr lang="en-US" sz="3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¿Cuántas experiencias tendrá?</a:t>
            </a:r>
            <a:endParaRPr/>
          </a:p>
          <a:p>
            <a:pPr marL="705802" marR="0" lvl="1" indent="-352901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Arial"/>
              <a:buChar char="•"/>
            </a:pPr>
            <a:r>
              <a:rPr lang="en-US" sz="3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¿Cuáles serán sus amores, sus miedos, sus grandezas, sus miserias?</a:t>
            </a:r>
            <a:endParaRPr/>
          </a:p>
          <a:p>
            <a:pPr marL="705802" marR="0" lvl="1" indent="-352901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como yo, existe</a:t>
            </a:r>
            <a:endParaRPr/>
          </a:p>
          <a:p>
            <a:pPr marL="705802" marR="0" lvl="1" indent="-352901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lo veo vacío, sino soy como un ciego del ser,                                                  veo su cuerpo vacío de ser</a:t>
            </a:r>
            <a:endParaRPr/>
          </a:p>
        </p:txBody>
      </p:sp>
      <p:cxnSp>
        <p:nvCxnSpPr>
          <p:cNvPr id="330" name="Google Shape;330;p20"/>
          <p:cNvCxnSpPr/>
          <p:nvPr/>
        </p:nvCxnSpPr>
        <p:spPr>
          <a:xfrm rot="2340">
            <a:off x="2052638" y="3195638"/>
            <a:ext cx="13954125" cy="0"/>
          </a:xfrm>
          <a:prstGeom prst="straightConnector1">
            <a:avLst/>
          </a:prstGeom>
          <a:noFill/>
          <a:ln w="9525" cap="rnd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" name="Google Shape;120;p17" title="Trasnparente azul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5648407" y="9349396"/>
            <a:ext cx="2398826" cy="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/>
        </p:nvSpPr>
        <p:spPr>
          <a:xfrm>
            <a:off x="1068622" y="1903731"/>
            <a:ext cx="9544950" cy="399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950"/>
              </a:spcAft>
              <a:buSzPts val="3200"/>
            </a:pPr>
            <a:r>
              <a:rPr lang="es-ES" sz="10800" b="1" dirty="0" smtClean="0">
                <a:solidFill>
                  <a:srgbClr val="18205E"/>
                </a:solidFill>
                <a:latin typeface="Montserrat"/>
                <a:ea typeface="Montserrat"/>
                <a:cs typeface="Montserrat"/>
                <a:sym typeface="Montserrat"/>
              </a:rPr>
              <a:t>GRACIAS!!</a:t>
            </a:r>
            <a:endParaRPr sz="10800" b="1" dirty="0">
              <a:solidFill>
                <a:srgbClr val="1820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23" title="Trasnparente azu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1238" y="6660452"/>
            <a:ext cx="6928575" cy="2000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29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1008</Words>
  <Application>Microsoft Office PowerPoint</Application>
  <PresentationFormat>Personalizado</PresentationFormat>
  <Paragraphs>152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Arimo</vt:lpstr>
      <vt:lpstr>Arial</vt:lpstr>
      <vt:lpstr>Trebuchet MS</vt:lpstr>
      <vt:lpstr>Montserrat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Debora</cp:lastModifiedBy>
  <cp:revision>6</cp:revision>
  <dcterms:created xsi:type="dcterms:W3CDTF">2006-08-16T00:00:00Z</dcterms:created>
  <dcterms:modified xsi:type="dcterms:W3CDTF">2026-02-09T19:58:00Z</dcterms:modified>
</cp:coreProperties>
</file>