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7462500" cy="9753600"/>
  <p:notesSz cx="6858000" cy="9144000"/>
  <p:embeddedFontLst>
    <p:embeddedFont>
      <p:font typeface="Lato Heavy" charset="1" panose="020F0502020204030203"/>
      <p:regular r:id="rId32"/>
    </p:embeddedFont>
    <p:embeddedFont>
      <p:font typeface="Lato Bold" charset="1" panose="020F0802020204030203"/>
      <p:regular r:id="rId33"/>
    </p:embeddedFont>
    <p:embeddedFont>
      <p:font typeface="Lato" charset="1" panose="020F0502020204030203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4.jpeg" Type="http://schemas.openxmlformats.org/officeDocument/2006/relationships/image"/><Relationship Id="rId4" Target="../media/VAG7sfJlFZ4.mp4" Type="http://schemas.openxmlformats.org/officeDocument/2006/relationships/video"/><Relationship Id="rId5" Target="../media/VAG7sfJlFZ4.mp4" Type="http://schemas.microsoft.com/office/2007/relationships/media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986679" y="2492478"/>
            <a:ext cx="6319639" cy="80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56"/>
              </a:lnSpc>
            </a:pPr>
            <a:r>
              <a:rPr lang="en-US" sz="4215">
                <a:solidFill>
                  <a:srgbClr val="131311"/>
                </a:solidFill>
                <a:latin typeface="Lato Heavy"/>
                <a:ea typeface="Lato Heavy"/>
                <a:cs typeface="Lato Heavy"/>
                <a:sym typeface="Lato Heavy"/>
              </a:rPr>
              <a:t>¿Qué es la escucha activa?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929793" y="3588122"/>
            <a:ext cx="3666381" cy="630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163744"/>
                </a:solidFill>
                <a:latin typeface="Lato Heavy"/>
                <a:ea typeface="Lato Heavy"/>
                <a:cs typeface="Lato Heavy"/>
                <a:sym typeface="Lato Heavy"/>
              </a:rPr>
              <a:t>Definición de la ICF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948868" y="4571102"/>
            <a:ext cx="8956177" cy="2929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684"/>
              </a:lnSpc>
            </a:pPr>
            <a:r>
              <a:rPr lang="en-US" b="true" sz="3315">
                <a:solidFill>
                  <a:srgbClr val="131311"/>
                </a:solidFill>
                <a:latin typeface="Lato Bold"/>
                <a:ea typeface="Lato Bold"/>
                <a:cs typeface="Lato Bold"/>
                <a:sym typeface="Lato Bold"/>
              </a:rPr>
              <a:t>El coach se enfoca en lo que cada cliente está y no está diciendo para comprender plenamente lo que se está comunicando en el contexto de los sistemas de cada cliente y para apoyar la auto expresión de cada cliente.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424561" y="2927476"/>
            <a:ext cx="9604028" cy="5132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7"/>
              </a:lnSpc>
            </a:pP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• </a:t>
            </a:r>
            <a:r>
              <a:rPr lang="en-US" b="true" sz="2915">
                <a:solidFill>
                  <a:srgbClr val="131311"/>
                </a:solidFill>
                <a:latin typeface="Lato Bold"/>
                <a:ea typeface="Lato Bold"/>
                <a:cs typeface="Lato Bold"/>
                <a:sym typeface="Lato Bold"/>
              </a:rPr>
              <a:t>Percibir lo Profundo:</a:t>
            </a: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 Enfocarse en lo que el cliente dice y</a:t>
            </a:r>
          </a:p>
          <a:p>
            <a:pPr algn="ctr">
              <a:lnSpc>
                <a:spcPts val="4107"/>
              </a:lnSpc>
            </a:pP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no dice. El radar detecta lo visible y lo invisible. Escuchar</a:t>
            </a:r>
          </a:p>
          <a:p>
            <a:pPr algn="ctr">
              <a:lnSpc>
                <a:spcPts val="4107"/>
              </a:lnSpc>
            </a:pP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es oír más interpretar.</a:t>
            </a:r>
          </a:p>
          <a:p>
            <a:pPr algn="ctr">
              <a:lnSpc>
                <a:spcPts val="4107"/>
              </a:lnSpc>
            </a:pP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• </a:t>
            </a:r>
            <a:r>
              <a:rPr lang="en-US" b="true" sz="2915">
                <a:solidFill>
                  <a:srgbClr val="131311"/>
                </a:solidFill>
                <a:latin typeface="Lato Bold"/>
                <a:ea typeface="Lato Bold"/>
                <a:cs typeface="Lato Bold"/>
                <a:sym typeface="Lato Bold"/>
              </a:rPr>
              <a:t>Más Allá de las Palabras: </a:t>
            </a: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Integrar las palabras, el tono de</a:t>
            </a:r>
          </a:p>
          <a:p>
            <a:pPr algn="ctr">
              <a:lnSpc>
                <a:spcPts val="4107"/>
              </a:lnSpc>
            </a:pP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voz y el lenguaje corporal (que constituye el 55% de la</a:t>
            </a:r>
          </a:p>
          <a:p>
            <a:pPr algn="ctr">
              <a:lnSpc>
                <a:spcPts val="4107"/>
              </a:lnSpc>
            </a:pP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comunicación no verbal).</a:t>
            </a:r>
          </a:p>
          <a:p>
            <a:pPr algn="ctr">
              <a:lnSpc>
                <a:spcPts val="4107"/>
              </a:lnSpc>
            </a:pP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• </a:t>
            </a:r>
            <a:r>
              <a:rPr lang="en-US" b="true" sz="2915">
                <a:solidFill>
                  <a:srgbClr val="131311"/>
                </a:solidFill>
                <a:latin typeface="Lato Bold"/>
                <a:ea typeface="Lato Bold"/>
                <a:cs typeface="Lato Bold"/>
                <a:sym typeface="Lato Bold"/>
              </a:rPr>
              <a:t>Escucha Sistémica y No Lineal: </a:t>
            </a: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Considerar el contexto del</a:t>
            </a:r>
          </a:p>
          <a:p>
            <a:pPr algn="ctr">
              <a:lnSpc>
                <a:spcPts val="4107"/>
              </a:lnSpc>
            </a:pP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cliente (familiar, cultural) y conectar lo dicho ahora con</a:t>
            </a:r>
          </a:p>
          <a:p>
            <a:pPr algn="ctr">
              <a:lnSpc>
                <a:spcPts val="4107"/>
              </a:lnSpc>
            </a:pP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sesiones anteriores para discernir temas y patrones</a:t>
            </a:r>
          </a:p>
          <a:p>
            <a:pPr algn="ctr">
              <a:lnSpc>
                <a:spcPts val="4107"/>
              </a:lnSpc>
            </a:pPr>
            <a:r>
              <a:rPr lang="en-US" sz="29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subyacentes.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3" id="3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5917314" y="2248297"/>
            <a:ext cx="9597371" cy="5398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672378" y="2095581"/>
            <a:ext cx="5737126" cy="630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163744"/>
                </a:solidFill>
                <a:latin typeface="Lato Heavy"/>
                <a:ea typeface="Lato Heavy"/>
                <a:cs typeface="Lato Heavy"/>
                <a:sym typeface="Lato Heavy"/>
              </a:rPr>
              <a:t>Comportamientos observables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695684" y="2939496"/>
            <a:ext cx="10122611" cy="4653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64676" indent="-282338" lvl="1">
              <a:lnSpc>
                <a:spcPts val="3695"/>
              </a:lnSpc>
              <a:buFont typeface="Arial"/>
              <a:buChar char="•"/>
            </a:pPr>
            <a:r>
              <a:rPr lang="en-US" sz="26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Considera el contexto, la identidad, el ambiente, las experiencias para potenciar el entendimiento de lo que está comunicando.</a:t>
            </a:r>
          </a:p>
          <a:p>
            <a:pPr algn="just" marL="564676" indent="-282338" lvl="1">
              <a:lnSpc>
                <a:spcPts val="3695"/>
              </a:lnSpc>
              <a:buFont typeface="Arial"/>
              <a:buChar char="•"/>
            </a:pPr>
            <a:r>
              <a:rPr lang="en-US" sz="26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Refleja lo que el cliente comunica para claridad y comprensión.</a:t>
            </a:r>
          </a:p>
          <a:p>
            <a:pPr algn="just" marL="564676" indent="-282338" lvl="1">
              <a:lnSpc>
                <a:spcPts val="3695"/>
              </a:lnSpc>
              <a:buFont typeface="Arial"/>
              <a:buChar char="•"/>
            </a:pPr>
            <a:r>
              <a:rPr lang="en-US" sz="26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Reconoce y pregunta cuando hay más de lo que cada cliente está comunicando.</a:t>
            </a:r>
          </a:p>
          <a:p>
            <a:pPr algn="just" marL="564676" indent="-282338" lvl="1">
              <a:lnSpc>
                <a:spcPts val="3695"/>
              </a:lnSpc>
              <a:buFont typeface="Arial"/>
              <a:buChar char="•"/>
            </a:pPr>
            <a:r>
              <a:rPr lang="en-US" sz="26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Nota, reconoce y explora las emociones, los cambios de energía, las señales no verbales.</a:t>
            </a:r>
          </a:p>
          <a:p>
            <a:pPr algn="just" marL="564676" indent="-282338" lvl="1">
              <a:lnSpc>
                <a:spcPts val="3695"/>
              </a:lnSpc>
              <a:buFont typeface="Arial"/>
              <a:buChar char="•"/>
            </a:pPr>
            <a:r>
              <a:rPr lang="en-US" sz="26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Integra las palabras, el tono de voz y el lenguaje corporal, para determinar el significado de lo comunicado.</a:t>
            </a:r>
          </a:p>
          <a:p>
            <a:pPr algn="just" marL="564676" indent="-282338" lvl="1">
              <a:lnSpc>
                <a:spcPts val="3695"/>
              </a:lnSpc>
              <a:buFont typeface="Arial"/>
              <a:buChar char="•"/>
            </a:pPr>
            <a:r>
              <a:rPr lang="en-US" sz="2615">
                <a:solidFill>
                  <a:srgbClr val="131311"/>
                </a:solidFill>
                <a:latin typeface="Lato"/>
                <a:ea typeface="Lato"/>
                <a:cs typeface="Lato"/>
                <a:sym typeface="Lato"/>
              </a:rPr>
              <a:t>Nota tendencias de comportamiento y emociones (Patrones)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177917" y="3948703"/>
            <a:ext cx="9315573" cy="2164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13"/>
              </a:lnSpc>
            </a:pPr>
            <a:r>
              <a:rPr lang="en-US" b="true" sz="31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El Coach facilita el entendimiento y el aprendizaje de cada cliente mediante el uso de herramientas y técnicas, como preguntas poderosas, silencio, metáforas o analogías.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174568" y="2519057"/>
            <a:ext cx="4372719" cy="697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6"/>
              </a:lnSpc>
            </a:pPr>
            <a:r>
              <a:rPr lang="en-US" b="true" sz="4026" spc="-20">
                <a:solidFill>
                  <a:srgbClr val="1E3A45"/>
                </a:solidFill>
                <a:latin typeface="Lato Bold"/>
                <a:ea typeface="Lato Bold"/>
                <a:cs typeface="Lato Bold"/>
                <a:sym typeface="Lato Bold"/>
              </a:rPr>
              <a:t>Definición de la ICF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17246" y="3589007"/>
            <a:ext cx="8976244" cy="2186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8"/>
              </a:lnSpc>
            </a:pPr>
            <a:r>
              <a:rPr lang="en-US" b="true" sz="42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¿Cuáles son las herramientas que tiene el coach para acompañar el evocar conciencia?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287913" y="2452228"/>
            <a:ext cx="7642107" cy="2296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52603" indent="-476302" lvl="1">
              <a:lnSpc>
                <a:spcPts val="6115"/>
              </a:lnSpc>
              <a:buAutoNum type="arabicPeriod" startAt="1"/>
            </a:pPr>
            <a:r>
              <a:rPr lang="en-US" b="true" sz="44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Comunicación.</a:t>
            </a:r>
          </a:p>
          <a:p>
            <a:pPr algn="ctr" marL="952603" indent="-476302" lvl="1">
              <a:lnSpc>
                <a:spcPts val="6115"/>
              </a:lnSpc>
              <a:buAutoNum type="arabicPeriod" startAt="1"/>
            </a:pPr>
            <a:r>
              <a:rPr lang="en-US" b="true" sz="44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Silencio.</a:t>
            </a:r>
          </a:p>
          <a:p>
            <a:pPr algn="ctr" marL="952603" indent="-476302" lvl="1">
              <a:lnSpc>
                <a:spcPts val="6115"/>
              </a:lnSpc>
              <a:buAutoNum type="arabicPeriod" startAt="1"/>
            </a:pPr>
            <a:r>
              <a:rPr lang="en-US" b="true" sz="44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Preguntas poderosas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71368" y="5835516"/>
            <a:ext cx="7642107" cy="1524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5"/>
              </a:lnSpc>
            </a:pPr>
            <a:r>
              <a:rPr lang="en-US" b="true" sz="44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Ciclo de Presencia-Escucha-Pregunta “poderosa”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29466" y="2519862"/>
            <a:ext cx="8613428" cy="5753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7"/>
              </a:lnSpc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•</a:t>
            </a: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lluminar lo Oculto: Facilitar el insight y el aprendizaje</a:t>
            </a:r>
          </a:p>
          <a:p>
            <a:pPr algn="l">
              <a:lnSpc>
                <a:spcPts val="3897"/>
              </a:lnSpc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del cliente (el "darse cuenta") a través de preguntas,</a:t>
            </a:r>
          </a:p>
          <a:p>
            <a:pPr algn="l">
              <a:lnSpc>
                <a:spcPts val="3897"/>
              </a:lnSpc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silencio, metáforas y analogías.</a:t>
            </a:r>
          </a:p>
          <a:p>
            <a:pPr algn="l">
              <a:lnSpc>
                <a:spcPts val="3897"/>
              </a:lnSpc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• El Arte de Preguntar: Usando la mayéutica socrática,</a:t>
            </a:r>
          </a:p>
          <a:p>
            <a:pPr algn="l">
              <a:lnSpc>
                <a:spcPts val="3784"/>
              </a:lnSpc>
            </a:pPr>
            <a:r>
              <a:rPr lang="en-US" b="true" sz="2730">
                <a:solidFill>
                  <a:srgbClr val="1A1A17"/>
                </a:solidFill>
                <a:latin typeface="Lato Bold"/>
                <a:ea typeface="Lato Bold"/>
                <a:cs typeface="Lato Bold"/>
                <a:sym typeface="Lato Bold"/>
              </a:rPr>
              <a:t>las preguntas desafían al cliente a explorar más allá de</a:t>
            </a:r>
          </a:p>
          <a:p>
            <a:pPr algn="l">
              <a:lnSpc>
                <a:spcPts val="3784"/>
              </a:lnSpc>
            </a:pPr>
            <a:r>
              <a:rPr lang="en-US" b="true" sz="2730">
                <a:solidFill>
                  <a:srgbClr val="1A1A17"/>
                </a:solidFill>
                <a:latin typeface="Lato Bold"/>
                <a:ea typeface="Lato Bold"/>
                <a:cs typeface="Lato Bold"/>
                <a:sym typeface="Lato Bold"/>
              </a:rPr>
              <a:t>su pensamiento actual. Se deben formular de a una, ser</a:t>
            </a:r>
          </a:p>
          <a:p>
            <a:pPr algn="l">
              <a:lnSpc>
                <a:spcPts val="3784"/>
              </a:lnSpc>
            </a:pPr>
            <a:r>
              <a:rPr lang="en-US" b="true" sz="2730">
                <a:solidFill>
                  <a:srgbClr val="1A1A17"/>
                </a:solidFill>
                <a:latin typeface="Lato Bold"/>
                <a:ea typeface="Lato Bold"/>
                <a:cs typeface="Lato Bold"/>
                <a:sym typeface="Lato Bold"/>
              </a:rPr>
              <a:t>claras y abiertas.</a:t>
            </a:r>
          </a:p>
          <a:p>
            <a:pPr algn="l">
              <a:lnSpc>
                <a:spcPts val="3742"/>
              </a:lnSpc>
            </a:pPr>
            <a:r>
              <a:rPr lang="en-US" b="true" sz="2700">
                <a:solidFill>
                  <a:srgbClr val="2E3C3B"/>
                </a:solidFill>
                <a:latin typeface="Lato Bold"/>
                <a:ea typeface="Lato Bold"/>
                <a:cs typeface="Lato Bold"/>
                <a:sym typeface="Lato Bold"/>
              </a:rPr>
              <a:t>• Explorar el Quién vs. el Qué: El coach explora el quién</a:t>
            </a:r>
          </a:p>
          <a:p>
            <a:pPr algn="l">
              <a:lnSpc>
                <a:spcPts val="3742"/>
              </a:lnSpc>
            </a:pPr>
            <a:r>
              <a:rPr lang="en-US" b="true" sz="2700">
                <a:solidFill>
                  <a:srgbClr val="1A1A17"/>
                </a:solidFill>
                <a:latin typeface="Lato Bold"/>
                <a:ea typeface="Lato Bold"/>
                <a:cs typeface="Lato Bold"/>
                <a:sym typeface="Lato Bold"/>
              </a:rPr>
              <a:t>(creencias, valores, identidad) y no se queda solo en el</a:t>
            </a:r>
          </a:p>
          <a:p>
            <a:pPr algn="l">
              <a:lnSpc>
                <a:spcPts val="3848"/>
              </a:lnSpc>
            </a:pPr>
            <a:r>
              <a:rPr lang="en-US" b="true" sz="2776">
                <a:solidFill>
                  <a:srgbClr val="1A1A17"/>
                </a:solidFill>
                <a:latin typeface="Lato Bold"/>
                <a:ea typeface="Lato Bold"/>
                <a:cs typeface="Lato Bold"/>
                <a:sym typeface="Lato Bold"/>
              </a:rPr>
              <a:t>qué* (el problema), permitiendo un cambio de</a:t>
            </a:r>
          </a:p>
          <a:p>
            <a:pPr algn="l">
              <a:lnSpc>
                <a:spcPts val="3848"/>
              </a:lnSpc>
            </a:pPr>
            <a:r>
              <a:rPr lang="en-US" b="true" sz="2776">
                <a:solidFill>
                  <a:srgbClr val="1A1A17"/>
                </a:solidFill>
                <a:latin typeface="Lato Bold"/>
                <a:ea typeface="Lato Bold"/>
                <a:cs typeface="Lato Bold"/>
                <a:sym typeface="Lato Bold"/>
              </a:rPr>
              <a:t>observador. Evitar el "¿por qué?" y favorecer el "¿para</a:t>
            </a:r>
          </a:p>
          <a:p>
            <a:pPr algn="l">
              <a:lnSpc>
                <a:spcPts val="3848"/>
              </a:lnSpc>
            </a:pPr>
            <a:r>
              <a:rPr lang="en-US" b="true" sz="2776">
                <a:solidFill>
                  <a:srgbClr val="1A1A17"/>
                </a:solidFill>
                <a:latin typeface="Lato Bold"/>
                <a:ea typeface="Lato Bold"/>
                <a:cs typeface="Lato Bold"/>
                <a:sym typeface="Lato Bold"/>
              </a:rPr>
              <a:t>qué?". (OSAR)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29466" y="2943415"/>
            <a:ext cx="8616553" cy="5224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0351" indent="-325175" lvl="1">
              <a:lnSpc>
                <a:spcPts val="4175"/>
              </a:lnSpc>
              <a:buFont typeface="Arial"/>
              <a:buChar char="•"/>
            </a:pPr>
            <a:r>
              <a:rPr lang="en-US" b="true" sz="30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Hacer preguntas de formula o estándar.</a:t>
            </a:r>
          </a:p>
          <a:p>
            <a:pPr algn="l">
              <a:lnSpc>
                <a:spcPts val="4175"/>
              </a:lnSpc>
            </a:pPr>
          </a:p>
          <a:p>
            <a:pPr algn="l" marL="650351" indent="-325175" lvl="1">
              <a:lnSpc>
                <a:spcPts val="4175"/>
              </a:lnSpc>
              <a:buFont typeface="Arial"/>
              <a:buChar char="•"/>
            </a:pPr>
            <a:r>
              <a:rPr lang="en-US" b="true" sz="30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Hacer constantemente preguntas cerradas o direccionadas.</a:t>
            </a:r>
          </a:p>
          <a:p>
            <a:pPr algn="l">
              <a:lnSpc>
                <a:spcPts val="4175"/>
              </a:lnSpc>
            </a:pPr>
          </a:p>
          <a:p>
            <a:pPr algn="l" marL="650351" indent="-325175" lvl="1">
              <a:lnSpc>
                <a:spcPts val="4175"/>
              </a:lnSpc>
              <a:buFont typeface="Arial"/>
              <a:buChar char="•"/>
            </a:pPr>
            <a:r>
              <a:rPr lang="en-US" b="true" sz="30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No permitir los silencios.</a:t>
            </a:r>
          </a:p>
          <a:p>
            <a:pPr algn="l">
              <a:lnSpc>
                <a:spcPts val="4175"/>
              </a:lnSpc>
            </a:pPr>
          </a:p>
          <a:p>
            <a:pPr algn="l" marL="650351" indent="-325175" lvl="1">
              <a:lnSpc>
                <a:spcPts val="4175"/>
              </a:lnSpc>
              <a:buFont typeface="Arial"/>
              <a:buChar char="•"/>
            </a:pPr>
            <a:r>
              <a:rPr lang="en-US" b="true" sz="30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Preguntar con lenguaje técnico.</a:t>
            </a:r>
          </a:p>
          <a:p>
            <a:pPr algn="l">
              <a:lnSpc>
                <a:spcPts val="4175"/>
              </a:lnSpc>
            </a:pPr>
          </a:p>
          <a:p>
            <a:pPr algn="l" marL="650351" indent="-325175" lvl="1">
              <a:lnSpc>
                <a:spcPts val="4175"/>
              </a:lnSpc>
              <a:buFont typeface="Arial"/>
              <a:buChar char="•"/>
            </a:pPr>
            <a:r>
              <a:rPr lang="en-US" b="true" sz="30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Hacer preguntas para escuchar respuestas.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29466" y="1962565"/>
            <a:ext cx="8616553" cy="697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6"/>
              </a:lnSpc>
            </a:pPr>
            <a:r>
              <a:rPr lang="en-US" b="true" sz="4026" spc="-20">
                <a:solidFill>
                  <a:srgbClr val="1E3A45"/>
                </a:solidFill>
                <a:latin typeface="Lato Bold"/>
                <a:ea typeface="Lato Bold"/>
                <a:cs typeface="Lato Bold"/>
                <a:sym typeface="Lato Bold"/>
              </a:rPr>
              <a:t>Algunas situaciones que pueden surgir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850051" y="2355437"/>
            <a:ext cx="9951730" cy="6305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Considera la experiencia de cada cliente al momento de decidir qué podría ser más útil.</a:t>
            </a:r>
          </a:p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Desafía al cliente como una forma de provocar conciencia o entendimientos.</a:t>
            </a:r>
          </a:p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Hace preguntas sobre cada cliente, sobre su forma de pensar, valores, necesidades, deseos y creencias.</a:t>
            </a:r>
          </a:p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Hace preguntas que ayudan a cada cliente a explorar más allá del pensamiento actual.</a:t>
            </a:r>
          </a:p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Invita a cada cliente a compartir más acerca de su experiencia en el momento</a:t>
            </a:r>
          </a:p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Nota lo que está funcionando para potenciar el progreso de cada a cliente.</a:t>
            </a:r>
          </a:p>
          <a:p>
            <a:pPr algn="l">
              <a:lnSpc>
                <a:spcPts val="3897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7067114" y="1547029"/>
            <a:ext cx="6947892" cy="697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6"/>
              </a:lnSpc>
            </a:pPr>
            <a:r>
              <a:rPr lang="en-US" b="true" sz="4026" spc="-20">
                <a:solidFill>
                  <a:srgbClr val="1E3A45"/>
                </a:solidFill>
                <a:latin typeface="Lato Bold"/>
                <a:ea typeface="Lato Bold"/>
                <a:cs typeface="Lato Bold"/>
                <a:sym typeface="Lato Bold"/>
              </a:rPr>
              <a:t>Comportamientos observables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870897" y="2897430"/>
            <a:ext cx="9951730" cy="4362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Ayuda a cada cliente a identificar factores que influyen en patrones actuales y futuros de comportamiento, pensamiento o emoción.</a:t>
            </a:r>
          </a:p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Invita a cada cliente a generar ideas sobre cómo pueden avanzar y lo que son capaces de hacer.</a:t>
            </a:r>
          </a:p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Apoya a cada cliente a reencuadrar perspectivas.</a:t>
            </a:r>
          </a:p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Comparte observaciones, entendimientos y sentimientos, sin apegos, que tienen el potenciar de crear un nuevo aprendizaje para cada cliente.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108806" y="1963947"/>
            <a:ext cx="6947892" cy="697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6"/>
              </a:lnSpc>
            </a:pPr>
            <a:r>
              <a:rPr lang="en-US" b="true" sz="4026" spc="-20">
                <a:solidFill>
                  <a:srgbClr val="1E3A45"/>
                </a:solidFill>
                <a:latin typeface="Lato Bold"/>
                <a:ea typeface="Lato Bold"/>
                <a:cs typeface="Lato Bold"/>
                <a:sym typeface="Lato Bold"/>
              </a:rPr>
              <a:t>Comportamientos observables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954281" y="3189272"/>
            <a:ext cx="9951730" cy="4362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¿Qué te llevas hasta este momento de esta travesía con el transatlántico?</a:t>
            </a:r>
          </a:p>
          <a:p>
            <a:pPr algn="l">
              <a:lnSpc>
                <a:spcPts val="3897"/>
              </a:lnSpc>
            </a:pPr>
          </a:p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¿Qué decisión tomas hoy para acercarte a ese coach que quieres ser?</a:t>
            </a:r>
          </a:p>
          <a:p>
            <a:pPr algn="l">
              <a:lnSpc>
                <a:spcPts val="3897"/>
              </a:lnSpc>
            </a:pPr>
          </a:p>
          <a:p>
            <a:pPr algn="l" marL="607172" indent="-303586" lvl="1">
              <a:lnSpc>
                <a:spcPts val="3897"/>
              </a:lnSpc>
              <a:buAutoNum type="arabicPeriod" startAt="1"/>
            </a:pPr>
            <a:r>
              <a:rPr lang="en-US" b="true" sz="2812">
                <a:solidFill>
                  <a:srgbClr val="2A3431"/>
                </a:solidFill>
                <a:latin typeface="Lato Bold"/>
                <a:ea typeface="Lato Bold"/>
                <a:cs typeface="Lato Bold"/>
                <a:sym typeface="Lato Bold"/>
              </a:rPr>
              <a:t>Cuando sientas inseguridad en sesión, ¿Qué competencia quieres entrenar para volver al rumbo?</a:t>
            </a:r>
          </a:p>
          <a:p>
            <a:pPr algn="l">
              <a:lnSpc>
                <a:spcPts val="3897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7240374" y="2005639"/>
            <a:ext cx="5142161" cy="697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6"/>
              </a:lnSpc>
            </a:pPr>
            <a:r>
              <a:rPr lang="en-US" b="true" sz="4026" spc="-20">
                <a:solidFill>
                  <a:srgbClr val="1E3A45"/>
                </a:solidFill>
                <a:latin typeface="Lato Bold"/>
                <a:ea typeface="Lato Bold"/>
                <a:cs typeface="Lato Bold"/>
                <a:sym typeface="Lato Bold"/>
              </a:rPr>
              <a:t>Pregunta para el grupo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DAG7mHeMafg</dc:identifier>
  <dcterms:modified xsi:type="dcterms:W3CDTF">2011-08-01T06:04:30Z</dcterms:modified>
  <cp:revision>1</cp:revision>
  <dc:title>El_Coaching_Como_Travesía.pdf</dc:title>
</cp:coreProperties>
</file>