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76" r:id="rId3"/>
    <p:sldId id="257" r:id="rId4"/>
    <p:sldId id="267" r:id="rId5"/>
    <p:sldId id="268" r:id="rId6"/>
    <p:sldId id="269" r:id="rId7"/>
    <p:sldId id="271" r:id="rId8"/>
    <p:sldId id="272" r:id="rId9"/>
    <p:sldId id="273" r:id="rId10"/>
    <p:sldId id="274" r:id="rId11"/>
    <p:sldId id="275" r:id="rId12"/>
    <p:sldId id="266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 Bold" panose="020B0604020202020204" charset="0"/>
      <p:regular r:id="rId19"/>
      <p:bold r:id="rId20"/>
    </p:embeddedFont>
    <p:embeddedFont>
      <p:font typeface="Montserrat Italics" panose="020B0604020202020204" charset="0"/>
      <p:regular r:id="rId21"/>
      <p:italic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Poppins" panose="020B0604020202020204" charset="0"/>
      <p:bold r:id="rId27"/>
      <p:boldItalic r:id="rId28"/>
    </p:embeddedFont>
    <p:embeddedFont>
      <p:font typeface="Montserrat Bold Italics" panose="020B060402020202020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 autoAdjust="0"/>
    <p:restoredTop sz="93372" autoAdjust="0"/>
  </p:normalViewPr>
  <p:slideViewPr>
    <p:cSldViewPr>
      <p:cViewPr varScale="1">
        <p:scale>
          <a:sx n="42" d="100"/>
          <a:sy n="42" d="100"/>
        </p:scale>
        <p:origin x="780" y="-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A63AE-8845-4F3A-B76C-CBAA6EA2CC14}" type="datetimeFigureOut">
              <a:rPr lang="es-AR" smtClean="0"/>
              <a:t>16/3/2026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C00D0-3B9B-4754-950A-884CED3F45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7133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81" name="Google Shape;181;p1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2" name="Google Shape;182;p1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/>
              <a:t>1996 un </a:t>
            </a:r>
            <a:r>
              <a:rPr lang="en-US" dirty="0" err="1"/>
              <a:t>Neuropsiquiatra</a:t>
            </a:r>
            <a:r>
              <a:rPr lang="en-US" dirty="0"/>
              <a:t> Americano </a:t>
            </a:r>
            <a:r>
              <a:rPr lang="en-US" dirty="0" err="1"/>
              <a:t>llamado</a:t>
            </a:r>
            <a:r>
              <a:rPr lang="en-US" dirty="0"/>
              <a:t> David Hawkins, </a:t>
            </a:r>
            <a:r>
              <a:rPr lang="en-US" dirty="0" err="1"/>
              <a:t>creo</a:t>
            </a:r>
            <a:r>
              <a:rPr lang="en-US" dirty="0"/>
              <a:t> lo que </a:t>
            </a:r>
            <a:r>
              <a:rPr lang="en-US" dirty="0" err="1"/>
              <a:t>llamo</a:t>
            </a:r>
            <a:r>
              <a:rPr lang="en-US" dirty="0"/>
              <a:t> el “</a:t>
            </a:r>
            <a:r>
              <a:rPr lang="en-US" dirty="0" err="1"/>
              <a:t>Mapa</a:t>
            </a:r>
            <a:r>
              <a:rPr lang="en-US" dirty="0"/>
              <a:t> de la </a:t>
            </a:r>
            <a:r>
              <a:rPr lang="en-US" dirty="0" err="1"/>
              <a:t>Consciencia</a:t>
            </a:r>
            <a:r>
              <a:rPr lang="en-US" dirty="0"/>
              <a:t>”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midio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Herds las </a:t>
            </a:r>
            <a:r>
              <a:rPr lang="en-US" dirty="0" err="1"/>
              <a:t>frecuencias</a:t>
            </a:r>
            <a:r>
              <a:rPr lang="en-US" dirty="0"/>
              <a:t> </a:t>
            </a:r>
            <a:r>
              <a:rPr lang="en-US" dirty="0" err="1"/>
              <a:t>vibratorias</a:t>
            </a:r>
            <a:r>
              <a:rPr lang="en-US" dirty="0"/>
              <a:t> de las </a:t>
            </a:r>
            <a:r>
              <a:rPr lang="en-US" dirty="0" err="1"/>
              <a:t>emociones</a:t>
            </a:r>
            <a:r>
              <a:rPr lang="en-US" dirty="0"/>
              <a:t>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resumen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para </a:t>
            </a:r>
            <a:r>
              <a:rPr lang="en-US" dirty="0" err="1"/>
              <a:t>nosotros</a:t>
            </a:r>
            <a:r>
              <a:rPr lang="en-US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Mientras</a:t>
            </a:r>
            <a:r>
              <a:rPr lang="en-US" dirty="0"/>
              <a:t> mas </a:t>
            </a:r>
            <a:r>
              <a:rPr lang="en-US" dirty="0" err="1"/>
              <a:t>bajo</a:t>
            </a:r>
            <a:r>
              <a:rPr lang="en-US" dirty="0"/>
              <a:t> </a:t>
            </a:r>
            <a:r>
              <a:rPr lang="en-US" dirty="0" err="1"/>
              <a:t>vibramos</a:t>
            </a:r>
            <a:r>
              <a:rPr lang="en-US" dirty="0"/>
              <a:t> a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celular</a:t>
            </a:r>
            <a:r>
              <a:rPr lang="en-US" dirty="0"/>
              <a:t> se </a:t>
            </a:r>
            <a:r>
              <a:rPr lang="en-US" dirty="0" err="1"/>
              <a:t>observa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Pre </a:t>
            </a:r>
            <a:r>
              <a:rPr lang="en-US" dirty="0" err="1"/>
              <a:t>Enfermedad</a:t>
            </a:r>
            <a:r>
              <a:rPr lang="en-US" dirty="0"/>
              <a:t> y al </a:t>
            </a:r>
            <a:r>
              <a:rPr lang="en-US" dirty="0" err="1"/>
              <a:t>contrario</a:t>
            </a:r>
            <a:r>
              <a:rPr lang="en-US" dirty="0"/>
              <a:t>… </a:t>
            </a:r>
            <a:r>
              <a:rPr lang="en-US" dirty="0" err="1"/>
              <a:t>cuanto</a:t>
            </a:r>
            <a:r>
              <a:rPr lang="en-US" dirty="0"/>
              <a:t> mas alto </a:t>
            </a:r>
            <a:r>
              <a:rPr lang="en-US" dirty="0" err="1"/>
              <a:t>vibras</a:t>
            </a:r>
            <a:r>
              <a:rPr lang="en-US" dirty="0"/>
              <a:t> a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celular</a:t>
            </a:r>
            <a:r>
              <a:rPr lang="en-US" dirty="0"/>
              <a:t>  se </a:t>
            </a:r>
            <a:r>
              <a:rPr lang="en-US" dirty="0" err="1"/>
              <a:t>observa</a:t>
            </a:r>
            <a:r>
              <a:rPr lang="en-US" dirty="0"/>
              <a:t>  un </a:t>
            </a:r>
            <a:r>
              <a:rPr lang="en-US" dirty="0" err="1"/>
              <a:t>estado</a:t>
            </a:r>
            <a:r>
              <a:rPr lang="en-US" dirty="0"/>
              <a:t> de PRE SALUD..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emociones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energia</a:t>
            </a:r>
            <a:r>
              <a:rPr lang="en-US" dirty="0"/>
              <a:t> electro </a:t>
            </a:r>
            <a:r>
              <a:rPr lang="en-US" dirty="0" err="1"/>
              <a:t>magneticas</a:t>
            </a:r>
            <a:r>
              <a:rPr lang="en-US" dirty="0"/>
              <a:t>, </a:t>
            </a:r>
            <a:r>
              <a:rPr lang="en-US" dirty="0" err="1"/>
              <a:t>funcionamos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imanes</a:t>
            </a:r>
            <a:r>
              <a:rPr lang="en-US" dirty="0"/>
              <a:t>…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decir</a:t>
            </a:r>
            <a:r>
              <a:rPr lang="en-US" dirty="0"/>
              <a:t> </a:t>
            </a:r>
            <a:r>
              <a:rPr lang="en-US" dirty="0" err="1"/>
              <a:t>atraes</a:t>
            </a:r>
            <a:r>
              <a:rPr lang="en-US" dirty="0"/>
              <a:t> a </a:t>
            </a:r>
            <a:r>
              <a:rPr lang="en-US" dirty="0" err="1"/>
              <a:t>situaciones</a:t>
            </a:r>
            <a:r>
              <a:rPr lang="en-US" dirty="0"/>
              <a:t> o personas con </a:t>
            </a:r>
            <a:r>
              <a:rPr lang="en-US" dirty="0" err="1"/>
              <a:t>energias</a:t>
            </a:r>
            <a:r>
              <a:rPr lang="en-US" dirty="0"/>
              <a:t> </a:t>
            </a:r>
            <a:r>
              <a:rPr lang="en-US" dirty="0" err="1"/>
              <a:t>similares</a:t>
            </a:r>
            <a:r>
              <a:rPr lang="en-US" dirty="0"/>
              <a:t>… </a:t>
            </a:r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facil</a:t>
            </a:r>
            <a:r>
              <a:rPr lang="en-US" dirty="0"/>
              <a:t> de </a:t>
            </a:r>
            <a:r>
              <a:rPr lang="en-US" dirty="0" err="1"/>
              <a:t>comprobar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 real: Como ese </a:t>
            </a:r>
            <a:r>
              <a:rPr lang="en-US" dirty="0" err="1"/>
              <a:t>dia</a:t>
            </a:r>
            <a:r>
              <a:rPr lang="en-US" dirty="0"/>
              <a:t> que </a:t>
            </a:r>
            <a:r>
              <a:rPr lang="en-US" dirty="0" err="1"/>
              <a:t>empezas</a:t>
            </a:r>
            <a:r>
              <a:rPr lang="en-US" dirty="0"/>
              <a:t> mal y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peor</a:t>
            </a:r>
            <a:r>
              <a:rPr lang="en-US" dirty="0"/>
              <a:t>…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Fijate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eso</a:t>
            </a:r>
            <a:r>
              <a:rPr lang="en-US" dirty="0"/>
              <a:t> que </a:t>
            </a:r>
            <a:r>
              <a:rPr lang="en-US" dirty="0" err="1"/>
              <a:t>te</a:t>
            </a:r>
            <a:r>
              <a:rPr lang="en-US" dirty="0"/>
              <a:t> da </a:t>
            </a:r>
            <a:r>
              <a:rPr lang="en-US" dirty="0" err="1"/>
              <a:t>Verguenza</a:t>
            </a:r>
            <a:r>
              <a:rPr lang="en-US" dirty="0"/>
              <a:t>, culpa, </a:t>
            </a:r>
            <a:r>
              <a:rPr lang="en-US" dirty="0" err="1"/>
              <a:t>sufrimiento</a:t>
            </a:r>
            <a:r>
              <a:rPr lang="en-US" dirty="0"/>
              <a:t> o </a:t>
            </a:r>
            <a:r>
              <a:rPr lang="en-US" dirty="0" err="1"/>
              <a:t>miedo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llegar</a:t>
            </a:r>
            <a:r>
              <a:rPr lang="en-US" dirty="0"/>
              <a:t> a </a:t>
            </a:r>
            <a:r>
              <a:rPr lang="en-US" dirty="0" err="1"/>
              <a:t>cambiar</a:t>
            </a:r>
            <a:r>
              <a:rPr lang="en-US" dirty="0"/>
              <a:t> </a:t>
            </a:r>
            <a:r>
              <a:rPr lang="en-US" dirty="0" err="1"/>
              <a:t>completamente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frecuencia</a:t>
            </a:r>
            <a:r>
              <a:rPr lang="en-US" dirty="0"/>
              <a:t>,  </a:t>
            </a:r>
            <a:r>
              <a:rPr lang="en-US" dirty="0" err="1"/>
              <a:t>si</a:t>
            </a:r>
            <a:r>
              <a:rPr lang="en-US" dirty="0"/>
              <a:t> lo </a:t>
            </a:r>
            <a:r>
              <a:rPr lang="en-US" dirty="0" err="1"/>
              <a:t>aceptas</a:t>
            </a:r>
            <a:r>
              <a:rPr lang="en-US" dirty="0"/>
              <a:t>… La ACEPTACION Y LA GRATITUD  son las dos </a:t>
            </a:r>
            <a:r>
              <a:rPr lang="en-US" dirty="0" err="1"/>
              <a:t>herramientas</a:t>
            </a:r>
            <a:r>
              <a:rPr lang="en-US" dirty="0"/>
              <a:t> mas ponderosas para </a:t>
            </a:r>
            <a:r>
              <a:rPr lang="en-US" dirty="0" err="1"/>
              <a:t>cambiar</a:t>
            </a:r>
            <a:r>
              <a:rPr lang="en-US" dirty="0"/>
              <a:t> </a:t>
            </a:r>
            <a:r>
              <a:rPr lang="en-US" dirty="0" err="1"/>
              <a:t>completamente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que </a:t>
            </a:r>
            <a:r>
              <a:rPr lang="en-US" dirty="0" err="1"/>
              <a:t>atraemos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!!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TU REALIDAD RESPONDE A TU ENERGIA!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Estanislao</a:t>
            </a:r>
            <a:r>
              <a:rPr lang="en-US" dirty="0"/>
              <a:t> </a:t>
            </a:r>
            <a:r>
              <a:rPr lang="en-US" dirty="0" err="1"/>
              <a:t>Bachrach</a:t>
            </a:r>
            <a:r>
              <a:rPr lang="en-US" dirty="0"/>
              <a:t>, </a:t>
            </a:r>
            <a:r>
              <a:rPr lang="en-US" dirty="0" err="1"/>
              <a:t>es</a:t>
            </a:r>
            <a:r>
              <a:rPr lang="en-US" dirty="0"/>
              <a:t> Dr.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Biologia</a:t>
            </a:r>
            <a:r>
              <a:rPr lang="en-US" dirty="0"/>
              <a:t> Molecular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ACTITUD, </a:t>
            </a:r>
            <a:r>
              <a:rPr lang="en-US" dirty="0" err="1"/>
              <a:t>Desde</a:t>
            </a:r>
            <a:r>
              <a:rPr lang="en-US" dirty="0"/>
              <a:t> la </a:t>
            </a:r>
            <a:r>
              <a:rPr lang="en-US" dirty="0" err="1"/>
              <a:t>Biologia</a:t>
            </a:r>
            <a:r>
              <a:rPr lang="en-US" dirty="0"/>
              <a:t>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Es</a:t>
            </a:r>
            <a:r>
              <a:rPr lang="en-US" dirty="0"/>
              <a:t> la </a:t>
            </a:r>
            <a:r>
              <a:rPr lang="en-US" dirty="0" err="1"/>
              <a:t>capacidad</a:t>
            </a:r>
            <a:r>
              <a:rPr lang="en-US" dirty="0"/>
              <a:t> que </a:t>
            </a:r>
            <a:r>
              <a:rPr lang="en-US" dirty="0" err="1"/>
              <a:t>tenemos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humanos</a:t>
            </a:r>
            <a:r>
              <a:rPr lang="en-US" dirty="0"/>
              <a:t> de SOSTENER POR MUCHO TIEMPO </a:t>
            </a:r>
            <a:r>
              <a:rPr lang="en-US" dirty="0" err="1"/>
              <a:t>emociones</a:t>
            </a:r>
            <a:r>
              <a:rPr lang="en-US" dirty="0"/>
              <a:t> PLACENTERAS, mas </a:t>
            </a:r>
            <a:r>
              <a:rPr lang="en-US" dirty="0" err="1"/>
              <a:t>alla</a:t>
            </a:r>
            <a:r>
              <a:rPr lang="en-US" dirty="0"/>
              <a:t> del CONTEXTO, </a:t>
            </a:r>
            <a:r>
              <a:rPr lang="en-US" dirty="0" err="1"/>
              <a:t>pasarlo</a:t>
            </a:r>
            <a:r>
              <a:rPr lang="en-US" dirty="0"/>
              <a:t> lo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, con </a:t>
            </a:r>
            <a:r>
              <a:rPr lang="en-US" dirty="0" err="1"/>
              <a:t>emociones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 </a:t>
            </a:r>
            <a:r>
              <a:rPr lang="en-US" dirty="0" err="1"/>
              <a:t>confianza</a:t>
            </a:r>
            <a:r>
              <a:rPr lang="en-US" dirty="0"/>
              <a:t>, la </a:t>
            </a:r>
            <a:r>
              <a:rPr lang="en-US" dirty="0" err="1"/>
              <a:t>tranquilidad</a:t>
            </a:r>
            <a:r>
              <a:rPr lang="en-US" dirty="0"/>
              <a:t>, </a:t>
            </a:r>
            <a:r>
              <a:rPr lang="en-US" dirty="0" err="1"/>
              <a:t>armonia</a:t>
            </a:r>
            <a:r>
              <a:rPr lang="en-US" dirty="0"/>
              <a:t>, </a:t>
            </a:r>
            <a:r>
              <a:rPr lang="en-US" dirty="0" err="1"/>
              <a:t>calma</a:t>
            </a:r>
            <a:r>
              <a:rPr lang="en-US" dirty="0"/>
              <a:t>, </a:t>
            </a:r>
            <a:r>
              <a:rPr lang="en-US" dirty="0" err="1"/>
              <a:t>amor</a:t>
            </a:r>
            <a:r>
              <a:rPr lang="en-US" dirty="0"/>
              <a:t>, </a:t>
            </a:r>
            <a:r>
              <a:rPr lang="en-US" dirty="0" err="1"/>
              <a:t>paz</a:t>
            </a:r>
            <a:r>
              <a:rPr lang="en-US" dirty="0"/>
              <a:t>, </a:t>
            </a:r>
            <a:r>
              <a:rPr lang="en-US" dirty="0" err="1"/>
              <a:t>alegria</a:t>
            </a:r>
            <a:r>
              <a:rPr lang="en-US" dirty="0"/>
              <a:t>. ESTO SE HACE CON TU FORMA DE PENSAR, con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mentalidad</a:t>
            </a:r>
            <a:r>
              <a:rPr lang="en-US" dirty="0"/>
              <a:t> – </a:t>
            </a:r>
            <a:r>
              <a:rPr lang="en-US" dirty="0" err="1"/>
              <a:t>Pensamientos</a:t>
            </a:r>
            <a:r>
              <a:rPr lang="en-US" dirty="0"/>
              <a:t> y </a:t>
            </a:r>
            <a:r>
              <a:rPr lang="en-US" dirty="0" err="1"/>
              <a:t>emociones</a:t>
            </a:r>
            <a:r>
              <a:rPr lang="en-US" dirty="0"/>
              <a:t>- que son PODEROSOS y </a:t>
            </a:r>
            <a:r>
              <a:rPr lang="en-US" dirty="0" err="1"/>
              <a:t>modifican</a:t>
            </a:r>
            <a:r>
              <a:rPr lang="en-US" dirty="0"/>
              <a:t> la </a:t>
            </a:r>
            <a:r>
              <a:rPr lang="en-US" dirty="0" err="1"/>
              <a:t>estructura</a:t>
            </a:r>
            <a:r>
              <a:rPr lang="en-US" dirty="0"/>
              <a:t> y las </a:t>
            </a:r>
            <a:r>
              <a:rPr lang="en-US" dirty="0" err="1"/>
              <a:t>funciones</a:t>
            </a:r>
            <a:r>
              <a:rPr lang="en-US" dirty="0"/>
              <a:t> de </a:t>
            </a:r>
            <a:r>
              <a:rPr lang="en-US" dirty="0" err="1"/>
              <a:t>tus</a:t>
            </a:r>
            <a:r>
              <a:rPr lang="en-US" dirty="0"/>
              <a:t> </a:t>
            </a:r>
            <a:r>
              <a:rPr lang="en-US" dirty="0" err="1"/>
              <a:t>neuronas</a:t>
            </a:r>
            <a:r>
              <a:rPr lang="en-US" dirty="0"/>
              <a:t>. (</a:t>
            </a:r>
            <a:r>
              <a:rPr lang="en-US" dirty="0" err="1"/>
              <a:t>hace</a:t>
            </a:r>
            <a:r>
              <a:rPr lang="en-US" dirty="0"/>
              <a:t> 40 </a:t>
            </a:r>
            <a:r>
              <a:rPr lang="en-US" dirty="0" err="1"/>
              <a:t>años</a:t>
            </a:r>
            <a:r>
              <a:rPr lang="en-US" dirty="0"/>
              <a:t> que la </a:t>
            </a:r>
            <a:r>
              <a:rPr lang="en-US" dirty="0" err="1"/>
              <a:t>ciencia</a:t>
            </a:r>
            <a:r>
              <a:rPr lang="en-US" dirty="0"/>
              <a:t> </a:t>
            </a:r>
            <a:r>
              <a:rPr lang="en-US" dirty="0" err="1"/>
              <a:t>comprobo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que </a:t>
            </a:r>
            <a:r>
              <a:rPr lang="en-US" dirty="0" err="1"/>
              <a:t>hace</a:t>
            </a:r>
            <a:r>
              <a:rPr lang="en-US" dirty="0"/>
              <a:t> 5000 </a:t>
            </a:r>
            <a:r>
              <a:rPr lang="en-US" dirty="0" err="1"/>
              <a:t>años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orientales</a:t>
            </a:r>
            <a:r>
              <a:rPr lang="en-US" dirty="0"/>
              <a:t> </a:t>
            </a:r>
            <a:r>
              <a:rPr lang="en-US" dirty="0" err="1"/>
              <a:t>dicen</a:t>
            </a:r>
            <a:r>
              <a:rPr lang="en-US" dirty="0"/>
              <a:t>) Y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de </a:t>
            </a:r>
            <a:r>
              <a:rPr lang="en-US" dirty="0" err="1"/>
              <a:t>pensar</a:t>
            </a:r>
            <a:r>
              <a:rPr lang="en-US" dirty="0"/>
              <a:t> POCO SE HEREDA y mucho se APRENDE FUNDAMENTALMENTE DE NUESTROS PADRES…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Cual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el </a:t>
            </a:r>
            <a:r>
              <a:rPr lang="en-US" dirty="0" err="1"/>
              <a:t>verbo</a:t>
            </a:r>
            <a:r>
              <a:rPr lang="en-US" dirty="0"/>
              <a:t> mas </a:t>
            </a:r>
            <a:r>
              <a:rPr lang="en-US" dirty="0" err="1"/>
              <a:t>importante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biologos</a:t>
            </a:r>
            <a:r>
              <a:rPr lang="en-US" dirty="0"/>
              <a:t>? CREER…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Creemos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Dios… no </a:t>
            </a:r>
            <a:r>
              <a:rPr lang="en-US" dirty="0" err="1"/>
              <a:t>decimos</a:t>
            </a:r>
            <a:r>
              <a:rPr lang="en-US" dirty="0"/>
              <a:t> </a:t>
            </a:r>
            <a:r>
              <a:rPr lang="en-US" dirty="0" err="1"/>
              <a:t>pensamos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Dios, </a:t>
            </a:r>
            <a:r>
              <a:rPr lang="en-US" dirty="0" err="1"/>
              <a:t>sentimos</a:t>
            </a:r>
            <a:r>
              <a:rPr lang="en-US" dirty="0"/>
              <a:t> a Dios, </a:t>
            </a:r>
            <a:r>
              <a:rPr lang="en-US" dirty="0" err="1"/>
              <a:t>confiamos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Dios…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#</a:t>
            </a:r>
            <a:r>
              <a:rPr lang="en-US" dirty="0" err="1"/>
              <a:t>Regla</a:t>
            </a:r>
            <a:r>
              <a:rPr lang="en-US" dirty="0"/>
              <a:t> 6. No distingue </a:t>
            </a:r>
            <a:r>
              <a:rPr lang="en-US" dirty="0" err="1"/>
              <a:t>Realidad</a:t>
            </a:r>
            <a:r>
              <a:rPr lang="en-US" dirty="0"/>
              <a:t> de fantasia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El </a:t>
            </a:r>
            <a:r>
              <a:rPr lang="en-US" dirty="0" err="1"/>
              <a:t>cerebro</a:t>
            </a:r>
            <a:r>
              <a:rPr lang="en-US" dirty="0"/>
              <a:t> </a:t>
            </a:r>
            <a:r>
              <a:rPr lang="en-US" dirty="0" err="1"/>
              <a:t>determina</a:t>
            </a:r>
            <a:r>
              <a:rPr lang="en-US" dirty="0"/>
              <a:t> que </a:t>
            </a:r>
            <a:r>
              <a:rPr lang="en-US" dirty="0" err="1"/>
              <a:t>es</a:t>
            </a:r>
            <a:r>
              <a:rPr lang="en-US" dirty="0"/>
              <a:t> “</a:t>
            </a:r>
            <a:r>
              <a:rPr lang="en-US" dirty="0" err="1"/>
              <a:t>verdad</a:t>
            </a:r>
            <a:r>
              <a:rPr lang="en-US" dirty="0"/>
              <a:t> o </a:t>
            </a:r>
            <a:r>
              <a:rPr lang="en-US" dirty="0" err="1"/>
              <a:t>mentira</a:t>
            </a:r>
            <a:r>
              <a:rPr lang="en-US" dirty="0"/>
              <a:t>” que “</a:t>
            </a:r>
            <a:r>
              <a:rPr lang="en-US" dirty="0" err="1"/>
              <a:t>si</a:t>
            </a:r>
            <a:r>
              <a:rPr lang="en-US" dirty="0"/>
              <a:t> y que no”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funcion</a:t>
            </a:r>
            <a:r>
              <a:rPr lang="en-US" dirty="0"/>
              <a:t> de </a:t>
            </a: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creencias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creo</a:t>
            </a:r>
            <a:r>
              <a:rPr lang="en-US" dirty="0"/>
              <a:t> que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algo</a:t>
            </a:r>
            <a:r>
              <a:rPr lang="en-US" dirty="0"/>
              <a:t> Bueno para mi y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creo</a:t>
            </a:r>
            <a:r>
              <a:rPr lang="en-US" dirty="0"/>
              <a:t> que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, LO LOGRO,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sino</a:t>
            </a:r>
            <a:r>
              <a:rPr lang="en-US" dirty="0"/>
              <a:t> lo </a:t>
            </a:r>
            <a:r>
              <a:rPr lang="en-US" dirty="0" err="1"/>
              <a:t>creo</a:t>
            </a:r>
            <a:r>
              <a:rPr lang="en-US" dirty="0"/>
              <a:t>, el </a:t>
            </a:r>
            <a:r>
              <a:rPr lang="en-US" dirty="0" err="1"/>
              <a:t>cerebro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… y: SE DESENCHUFA, 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ayuda</a:t>
            </a:r>
            <a:r>
              <a:rPr lang="en-US" dirty="0"/>
              <a:t> a </a:t>
            </a:r>
            <a:r>
              <a:rPr lang="en-US" dirty="0" err="1"/>
              <a:t>cambiar</a:t>
            </a:r>
            <a:r>
              <a:rPr lang="en-US" dirty="0"/>
              <a:t>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‹#›</a:t>
            </a:r>
            <a:endParaRPr dirty="0"/>
          </a:p>
        </p:txBody>
      </p:sp>
      <p:sp>
        <p:nvSpPr>
          <p:cNvPr id="184" name="Google Shape;184;p1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85" name="Google Shape;185;p1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575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03917" y="0"/>
            <a:ext cx="11900083" cy="10287000"/>
            <a:chOff x="0" y="0"/>
            <a:chExt cx="15866778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1777" r="11777"/>
            <a:stretch>
              <a:fillRect/>
            </a:stretch>
          </p:blipFill>
          <p:spPr>
            <a:xfrm>
              <a:off x="0" y="0"/>
              <a:ext cx="15866778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 rot="5400000">
            <a:off x="318599" y="192527"/>
            <a:ext cx="10287000" cy="10369302"/>
            <a:chOff x="0" y="0"/>
            <a:chExt cx="3130550" cy="31555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3155596"/>
            </a:xfrm>
            <a:custGeom>
              <a:avLst/>
              <a:gdLst/>
              <a:ahLst/>
              <a:cxnLst/>
              <a:rect l="l" t="t" r="r" b="b"/>
              <a:pathLst>
                <a:path w="3130550" h="3155596">
                  <a:moveTo>
                    <a:pt x="0" y="1123950"/>
                  </a:moveTo>
                  <a:lnTo>
                    <a:pt x="0" y="3155596"/>
                  </a:lnTo>
                  <a:lnTo>
                    <a:pt x="3130550" y="3155596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0741BA"/>
            </a:solidFill>
          </p:spPr>
          <p:txBody>
            <a:bodyPr/>
            <a:lstStyle/>
            <a:p>
              <a:endParaRPr lang="es-AR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3218708" y="2200512"/>
            <a:ext cx="5167000" cy="11005979"/>
            <a:chOff x="0" y="0"/>
            <a:chExt cx="3130550" cy="92153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9215352"/>
            </a:xfrm>
            <a:custGeom>
              <a:avLst/>
              <a:gdLst/>
              <a:ahLst/>
              <a:cxnLst/>
              <a:rect l="l" t="t" r="r" b="b"/>
              <a:pathLst>
                <a:path w="3130550" h="9215352">
                  <a:moveTo>
                    <a:pt x="0" y="1123950"/>
                  </a:moveTo>
                  <a:lnTo>
                    <a:pt x="0" y="9215352"/>
                  </a:lnTo>
                  <a:lnTo>
                    <a:pt x="3130550" y="9215352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895D2"/>
            </a:solidFill>
          </p:spPr>
          <p:txBody>
            <a:bodyPr/>
            <a:lstStyle/>
            <a:p>
              <a:endParaRPr lang="es-AR" dirty="0"/>
            </a:p>
          </p:txBody>
        </p:sp>
      </p:grpSp>
      <p:sp>
        <p:nvSpPr>
          <p:cNvPr id="8" name="Freeform 8"/>
          <p:cNvSpPr/>
          <p:nvPr/>
        </p:nvSpPr>
        <p:spPr>
          <a:xfrm>
            <a:off x="299219" y="233678"/>
            <a:ext cx="1448003" cy="1175208"/>
          </a:xfrm>
          <a:custGeom>
            <a:avLst/>
            <a:gdLst/>
            <a:ahLst/>
            <a:cxnLst/>
            <a:rect l="l" t="t" r="r" b="b"/>
            <a:pathLst>
              <a:path w="1448003" h="1175208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3047"/>
            </a:stretch>
          </a:blipFill>
        </p:spPr>
        <p:txBody>
          <a:bodyPr/>
          <a:lstStyle/>
          <a:p>
            <a:endParaRPr lang="es-AR" dirty="0"/>
          </a:p>
        </p:txBody>
      </p:sp>
      <p:sp>
        <p:nvSpPr>
          <p:cNvPr id="9" name="TextBox 9"/>
          <p:cNvSpPr txBox="1"/>
          <p:nvPr/>
        </p:nvSpPr>
        <p:spPr>
          <a:xfrm>
            <a:off x="299218" y="5377178"/>
            <a:ext cx="9176829" cy="392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endParaRPr dirty="0"/>
          </a:p>
          <a:p>
            <a:pPr algn="ctr">
              <a:lnSpc>
                <a:spcPts val="5100"/>
              </a:lnSpc>
            </a:pPr>
            <a:r>
              <a:rPr lang="en-US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COMPETENCIAS DEL COACH</a:t>
            </a:r>
            <a:endParaRPr lang="en-US" sz="5000" b="1" spc="115" dirty="0">
              <a:solidFill>
                <a:srgbClr val="F5F5F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100"/>
              </a:lnSpc>
            </a:pPr>
            <a:endParaRPr lang="en-US" sz="5000" b="1" spc="115" dirty="0">
              <a:solidFill>
                <a:srgbClr val="F5F5F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100"/>
              </a:lnSpc>
            </a:pPr>
            <a:r>
              <a:rPr lang="en-US" sz="5000" b="1" spc="115" dirty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</a:t>
            </a:r>
            <a:r>
              <a:rPr lang="en-US" sz="5000" b="1" spc="115" dirty="0" err="1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</a:t>
            </a:r>
            <a:r>
              <a:rPr lang="en-US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00" b="1" spc="115" dirty="0" err="1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Biolog</a:t>
            </a:r>
            <a:r>
              <a:rPr lang="es-AR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í</a:t>
            </a:r>
            <a:r>
              <a:rPr lang="en-US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que </a:t>
            </a:r>
            <a:r>
              <a:rPr lang="en-US" sz="5000" b="1" spc="115" dirty="0" err="1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</a:t>
            </a:r>
            <a:r>
              <a:rPr lang="en-US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00" b="1" spc="115" dirty="0" err="1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potencia</a:t>
            </a:r>
            <a:r>
              <a:rPr lang="en-US" sz="5000" b="1" spc="115" dirty="0" smtClean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…”</a:t>
            </a:r>
            <a:endParaRPr lang="en-US" sz="5000" b="1" spc="115" dirty="0">
              <a:solidFill>
                <a:srgbClr val="F5F5F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381000" y="4038600"/>
            <a:ext cx="9093200" cy="91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5"/>
              </a:lnSpc>
              <a:spcBef>
                <a:spcPct val="0"/>
              </a:spcBef>
            </a:pPr>
            <a:r>
              <a:rPr lang="en-US" sz="6799" b="1" spc="156" dirty="0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BIENVENIDOS!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3140F-BF71-1734-BE83-463364534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DC9D9C16-356A-72B8-67DE-E5437361C6E9}"/>
              </a:ext>
            </a:extLst>
          </p:cNvPr>
          <p:cNvSpPr/>
          <p:nvPr/>
        </p:nvSpPr>
        <p:spPr>
          <a:xfrm>
            <a:off x="762000" y="1866900"/>
            <a:ext cx="1102059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3900" dirty="0">
                <a:solidFill>
                  <a:srgbClr val="222222"/>
                </a:solidFill>
                <a:latin typeface="Arial" panose="020B0604020202020204" pitchFamily="34" charset="0"/>
              </a:rPr>
              <a:t>Son las </a:t>
            </a:r>
            <a:r>
              <a:rPr lang="es-AR" sz="39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Capacidades</a:t>
            </a:r>
            <a:r>
              <a:rPr lang="es-AR" sz="3900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AR" sz="3900" dirty="0">
                <a:solidFill>
                  <a:srgbClr val="222222"/>
                </a:solidFill>
                <a:latin typeface="Arial" panose="020B0604020202020204" pitchFamily="34" charset="0"/>
              </a:rPr>
              <a:t>humanas que constan de diferentes conocimientos,</a:t>
            </a:r>
            <a:r>
              <a:rPr lang="es-AR" sz="3900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AR" sz="3900" b="1" dirty="0">
                <a:solidFill>
                  <a:srgbClr val="7030A0"/>
                </a:solidFill>
                <a:latin typeface="Arial" panose="020B0604020202020204" pitchFamily="34" charset="0"/>
              </a:rPr>
              <a:t>Habilidades</a:t>
            </a:r>
            <a:r>
              <a:rPr lang="es-AR" sz="3900" dirty="0">
                <a:solidFill>
                  <a:srgbClr val="222222"/>
                </a:solidFill>
                <a:latin typeface="Arial" panose="020B0604020202020204" pitchFamily="34" charset="0"/>
              </a:rPr>
              <a:t>, pensamientos, carácter y valores de manera integral en las distintas interacciones que tienen las personas para la vida en los ámbitos personal, social y laboral. </a:t>
            </a:r>
          </a:p>
          <a:p>
            <a:endParaRPr lang="es-AR" sz="36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es-AR" sz="3900" dirty="0">
                <a:solidFill>
                  <a:srgbClr val="222222"/>
                </a:solidFill>
                <a:latin typeface="Arial" panose="020B0604020202020204" pitchFamily="34" charset="0"/>
              </a:rPr>
              <a:t>Es un </a:t>
            </a:r>
            <a:r>
              <a:rPr lang="es-AR" sz="3900" b="1" i="1" dirty="0">
                <a:solidFill>
                  <a:srgbClr val="222222"/>
                </a:solidFill>
                <a:latin typeface="Arial" panose="020B0604020202020204" pitchFamily="34" charset="0"/>
              </a:rPr>
              <a:t>saber hacer</a:t>
            </a:r>
            <a:r>
              <a:rPr lang="es-AR" sz="3900" b="1" dirty="0">
                <a:solidFill>
                  <a:srgbClr val="222222"/>
                </a:solidFill>
                <a:latin typeface="Arial" panose="020B0604020202020204" pitchFamily="34" charset="0"/>
              </a:rPr>
              <a:t> en situaciones concretas </a:t>
            </a:r>
            <a:r>
              <a:rPr lang="es-AR" sz="3900" dirty="0">
                <a:solidFill>
                  <a:srgbClr val="222222"/>
                </a:solidFill>
                <a:latin typeface="Arial" panose="020B0604020202020204" pitchFamily="34" charset="0"/>
              </a:rPr>
              <a:t>que requieren la aplicación creativa, flexible y </a:t>
            </a:r>
            <a:r>
              <a:rPr lang="es-AR" sz="3900" b="1" dirty="0">
                <a:solidFill>
                  <a:srgbClr val="222222"/>
                </a:solidFill>
                <a:latin typeface="Arial" panose="020B0604020202020204" pitchFamily="34" charset="0"/>
              </a:rPr>
              <a:t>responsable de </a:t>
            </a:r>
            <a:r>
              <a:rPr lang="es-AR" sz="3900" b="1" dirty="0">
                <a:solidFill>
                  <a:srgbClr val="0070C0"/>
                </a:solidFill>
                <a:latin typeface="Arial" panose="020B0604020202020204" pitchFamily="34" charset="0"/>
              </a:rPr>
              <a:t>conocimientos </a:t>
            </a:r>
            <a:r>
              <a:rPr lang="es-AR" sz="3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Aptitudes </a:t>
            </a:r>
            <a:r>
              <a:rPr lang="es-AR" sz="3900" b="1" dirty="0">
                <a:solidFill>
                  <a:srgbClr val="0070C0"/>
                </a:solidFill>
                <a:latin typeface="Arial" panose="020B0604020202020204" pitchFamily="34" charset="0"/>
              </a:rPr>
              <a:t>y </a:t>
            </a:r>
            <a:r>
              <a:rPr lang="es-AR" sz="3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Habilidades.</a:t>
            </a:r>
            <a:endParaRPr lang="es-AR" sz="39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AC94E91-8C5B-A559-5724-67C8C106DCED}"/>
              </a:ext>
            </a:extLst>
          </p:cNvPr>
          <p:cNvSpPr txBox="1"/>
          <p:nvPr/>
        </p:nvSpPr>
        <p:spPr>
          <a:xfrm>
            <a:off x="0" y="1"/>
            <a:ext cx="18288000" cy="1200329"/>
          </a:xfrm>
          <a:prstGeom prst="rect">
            <a:avLst/>
          </a:prstGeom>
          <a:solidFill>
            <a:srgbClr val="EDEDED">
              <a:alpha val="74902"/>
            </a:srgb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s-AR" sz="7200" dirty="0" smtClean="0">
                <a:solidFill>
                  <a:srgbClr val="0070C0"/>
                </a:solidFill>
              </a:rPr>
              <a:t>Competencias</a:t>
            </a:r>
            <a:endParaRPr lang="es-AR" sz="7200" dirty="0">
              <a:solidFill>
                <a:srgbClr val="0070C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4EFB04-6534-654E-23D7-E13DBF2A4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778739" y="2960519"/>
            <a:ext cx="4389119" cy="52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2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89036" y="7500045"/>
            <a:ext cx="13889460" cy="2786955"/>
          </a:xfrm>
          <a:prstGeom prst="rect">
            <a:avLst/>
          </a:prstGeom>
          <a:solidFill>
            <a:srgbClr val="18205E"/>
          </a:solidFill>
        </p:spPr>
        <p:txBody>
          <a:bodyPr/>
          <a:lstStyle/>
          <a:p>
            <a:endParaRPr lang="es-AR" dirty="0"/>
          </a:p>
        </p:txBody>
      </p:sp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 dirty="0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 dirty="0"/>
          </a:p>
        </p:txBody>
      </p:sp>
      <p:sp>
        <p:nvSpPr>
          <p:cNvPr id="5" name="Freeform 5"/>
          <p:cNvSpPr/>
          <p:nvPr/>
        </p:nvSpPr>
        <p:spPr>
          <a:xfrm>
            <a:off x="293953" y="230056"/>
            <a:ext cx="2673287" cy="2169655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 dirty="0"/>
          </a:p>
        </p:txBody>
      </p:sp>
      <p:sp>
        <p:nvSpPr>
          <p:cNvPr id="6" name="TextBox 6"/>
          <p:cNvSpPr txBox="1"/>
          <p:nvPr/>
        </p:nvSpPr>
        <p:spPr>
          <a:xfrm>
            <a:off x="2341396" y="1588644"/>
            <a:ext cx="13563600" cy="800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i="1" spc="443" dirty="0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 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1.DEMUESTRA PRÁCTICA ETICA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2. ENCARNA UNA MENTALIDAD DE COACH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Integrás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cada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comportamiento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entrás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Coherencia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alinéas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genera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Máximo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Ahorro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energ</a:t>
            </a:r>
            <a:r>
              <a:rPr lang="es-AR" sz="3699" b="1" i="1" spc="443" dirty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é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tico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sensación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Seguridad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.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Fluís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! 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 estas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alerta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no se active el Sistema del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miedo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…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conversaciones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internas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contradictorias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…</a:t>
            </a: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89036" y="7500045"/>
            <a:ext cx="13889460" cy="2786955"/>
          </a:xfrm>
          <a:prstGeom prst="rect">
            <a:avLst/>
          </a:prstGeom>
          <a:solidFill>
            <a:srgbClr val="18205E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196860" y="7985862"/>
            <a:ext cx="2673287" cy="2169655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3124200" y="0"/>
            <a:ext cx="13563600" cy="800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i="1" spc="443" dirty="0">
                <a:solidFill>
                  <a:srgbClr val="FFFFFF"/>
                </a:solidFill>
                <a:latin typeface="Montserrat Italics"/>
                <a:ea typeface="Montserrat Bold Italics"/>
                <a:cs typeface="Montserrat Bold Italics"/>
                <a:sym typeface="Montserrat Italics"/>
              </a:rPr>
              <a:t> 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1.DEMUESTRA PRACTICA ETICA: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confidencial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impecable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tu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lenguaje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gestionás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emocionalmente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tenés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capacidad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acción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alineás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valores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… 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b="1" i="1" spc="443" dirty="0" smtClean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2. ENCARNA UNA MENTALIDAD DE COACH:</a:t>
            </a: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Estás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emociones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de: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curiosidad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aceptación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flexibilidad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amor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para 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servicio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con </a:t>
            </a:r>
            <a:r>
              <a:rPr lang="en-US" sz="3699" b="1" i="1" u="sng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postura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APERTURA ANTE EL APRENDIZAJE CONTINUO! </a:t>
            </a: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4093536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89036" y="7500045"/>
            <a:ext cx="13889460" cy="2786955"/>
          </a:xfrm>
          <a:prstGeom prst="rect">
            <a:avLst/>
          </a:prstGeom>
          <a:solidFill>
            <a:srgbClr val="18205E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293953" y="230056"/>
            <a:ext cx="2673287" cy="2169655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2341396" y="647700"/>
            <a:ext cx="15565604" cy="8002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3. ESTABLECE Y MANTIENE ACUERDOS.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Integrás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cada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comportamiento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PREGUNTANDO CON ATENCIÓN SOSTENIDA, con PRESENCIA Y SERVICIO, se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activa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vos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tu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capacidad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empática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tus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neuronas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espejo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se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ponen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funcionamiento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tu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Sistema SAR y el del COACHEE se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alinean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lo que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declara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tu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foco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consciente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asiste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claridad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al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.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Motivación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Promoción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compromiso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Mutuo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.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Elecci</a:t>
            </a:r>
            <a:r>
              <a:rPr lang="es-AR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ó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Consciente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(SAR)</a:t>
            </a: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266997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233160" y="266700"/>
            <a:ext cx="1671840" cy="1371011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1828800" y="419100"/>
            <a:ext cx="14935200" cy="9335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4.CULTIVA CONFIANZA Y SEGURIDAD.</a:t>
            </a: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Nuestros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cerebros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quieren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contínuamente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evitar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cambios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mantener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Status Quo,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decir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seguridad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nuestro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se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siente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comprendido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escuchado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no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juzgado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siente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confianza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seguridad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Alivio,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Base para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activar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estado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flow </a:t>
            </a:r>
            <a:r>
              <a:rPr lang="en-US" sz="2800" b="1" i="1" u="sng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(</a:t>
            </a:r>
            <a:r>
              <a:rPr lang="en-US" sz="2800" b="1" i="1" u="sng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reconocer</a:t>
            </a:r>
            <a:r>
              <a:rPr lang="en-US" sz="2800" b="1" i="1" u="sng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2800" b="1" i="1" u="sng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talentos</a:t>
            </a:r>
            <a:r>
              <a:rPr lang="en-US" sz="2800" b="1" i="1" u="sng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)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sentir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 Amor con 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servicio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la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comprensión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del Coach, la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capacidad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raciocinio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comprartida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la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paz</a:t>
            </a:r>
            <a:r>
              <a:rPr lang="en-US" sz="3699" b="1" i="1" spc="443" dirty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que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dá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“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entendidos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” </a:t>
            </a:r>
            <a:r>
              <a:rPr lang="es-AR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la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Alegría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cambio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son de las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emociones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altas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frecuencias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vibracionales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por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lo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tanto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más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funcionales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para AVANZAR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699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desafíos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.  </a:t>
            </a:r>
            <a:endParaRPr lang="en-US" sz="3699" b="1" i="1" spc="443" dirty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2305372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 descr="¿Conoces el Nivel de Consciencia de tu Liderazgo Empresarial?"/>
          <p:cNvSpPr/>
          <p:nvPr/>
        </p:nvSpPr>
        <p:spPr>
          <a:xfrm>
            <a:off x="2014779" y="1715822"/>
            <a:ext cx="13911167" cy="7962710"/>
          </a:xfrm>
          <a:custGeom>
            <a:avLst/>
            <a:gdLst/>
            <a:ahLst/>
            <a:cxnLst/>
            <a:rect l="l" t="t" r="r" b="b"/>
            <a:pathLst>
              <a:path w="18548223" h="10616946" extrusionOk="0">
                <a:moveTo>
                  <a:pt x="0" y="0"/>
                </a:moveTo>
                <a:lnTo>
                  <a:pt x="18548223" y="0"/>
                </a:lnTo>
                <a:lnTo>
                  <a:pt x="18548223" y="10616946"/>
                </a:lnTo>
                <a:lnTo>
                  <a:pt x="0" y="106169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78" r="-877"/>
            </a:stretch>
          </a:blipFill>
          <a:ln>
            <a:noFill/>
          </a:ln>
        </p:spPr>
      </p:sp>
      <p:grpSp>
        <p:nvGrpSpPr>
          <p:cNvPr id="188" name="Google Shape;188;p10"/>
          <p:cNvGrpSpPr/>
          <p:nvPr/>
        </p:nvGrpSpPr>
        <p:grpSpPr>
          <a:xfrm>
            <a:off x="2167358" y="127508"/>
            <a:ext cx="13758623" cy="1974057"/>
            <a:chOff x="0" y="0"/>
            <a:chExt cx="18344831" cy="2632075"/>
          </a:xfrm>
        </p:grpSpPr>
        <p:sp>
          <p:nvSpPr>
            <p:cNvPr id="189" name="Google Shape;189;p10"/>
            <p:cNvSpPr/>
            <p:nvPr/>
          </p:nvSpPr>
          <p:spPr>
            <a:xfrm>
              <a:off x="0" y="0"/>
              <a:ext cx="18344831" cy="2632075"/>
            </a:xfrm>
            <a:custGeom>
              <a:avLst/>
              <a:gdLst/>
              <a:ahLst/>
              <a:cxnLst/>
              <a:rect l="l" t="t" r="r" b="b"/>
              <a:pathLst>
                <a:path w="18344831" h="2632075" extrusionOk="0">
                  <a:moveTo>
                    <a:pt x="0" y="0"/>
                  </a:moveTo>
                  <a:lnTo>
                    <a:pt x="18344831" y="0"/>
                  </a:lnTo>
                  <a:lnTo>
                    <a:pt x="18344831" y="2632075"/>
                  </a:lnTo>
                  <a:lnTo>
                    <a:pt x="0" y="26320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90" name="Google Shape;190;p10"/>
            <p:cNvSpPr txBox="1"/>
            <p:nvPr/>
          </p:nvSpPr>
          <p:spPr>
            <a:xfrm>
              <a:off x="0" y="19050"/>
              <a:ext cx="18344831" cy="2613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59" b="1" i="0" u="none" strike="noStrike" cap="none">
                  <a:solidFill>
                    <a:srgbClr val="EE314E"/>
                  </a:solidFill>
                  <a:latin typeface="Poppins"/>
                  <a:ea typeface="Poppins"/>
                  <a:cs typeface="Poppins"/>
                  <a:sym typeface="Poppins"/>
                </a:rPr>
                <a:t>MAPA DE CONSCIENCIA (David Hawkins)</a:t>
              </a:r>
              <a:endParaRPr/>
            </a:p>
            <a:p>
              <a:pPr marL="0" marR="0" lvl="0" indent="0" algn="l" rtl="0">
                <a:lnSpc>
                  <a:spcPct val="10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859" b="1" i="0" u="none" strike="noStrike" cap="none">
                <a:solidFill>
                  <a:srgbClr val="EE314E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91" name="Google Shape;191;p10"/>
          <p:cNvSpPr/>
          <p:nvPr/>
        </p:nvSpPr>
        <p:spPr>
          <a:xfrm>
            <a:off x="16635170" y="656699"/>
            <a:ext cx="1248251" cy="1201198"/>
          </a:xfrm>
          <a:custGeom>
            <a:avLst/>
            <a:gdLst/>
            <a:ahLst/>
            <a:cxnLst/>
            <a:rect l="l" t="t" r="r" b="b"/>
            <a:pathLst>
              <a:path w="1664335" h="1601597" extrusionOk="0">
                <a:moveTo>
                  <a:pt x="0" y="0"/>
                </a:moveTo>
                <a:lnTo>
                  <a:pt x="1664335" y="0"/>
                </a:lnTo>
                <a:lnTo>
                  <a:pt x="1664335" y="1601597"/>
                </a:lnTo>
                <a:lnTo>
                  <a:pt x="0" y="16015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39" r="-39"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2371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233160" y="266700"/>
            <a:ext cx="1671840" cy="1371011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1990462" y="-114300"/>
            <a:ext cx="14935200" cy="10002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5</a:t>
            </a: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.MANTIENE PRESENCIA.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permanecemos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Atentos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AQUI y el AHORA, </a:t>
            </a:r>
            <a:r>
              <a:rPr lang="en-US" sz="3500" b="1" i="1" u="sng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evitamos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sumergirnos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cuando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habla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asociaciones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pensamientos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experiencias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pasadas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(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juicios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facticidad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) y sin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emoci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ón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ansiedad que nos genera suponer a futuro e impide el Silencio sostenido y provoca la interrupción.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Aceptación y apertura y servicio FLORECEN para CO CREAR JUNTOS.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Antes de ingresar a la sesión, recomendamos hacer un 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centramiento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Breve. O Practicar disciplinas como el 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MindFulnees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Yoga o meditación, para entrenarnos más en esta competencia.</a:t>
            </a:r>
            <a:endParaRPr lang="en-US" sz="3500" b="1" i="1" spc="443" dirty="0" smtClean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142725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233160" y="266700"/>
            <a:ext cx="1671840" cy="1371011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1990462" y="-114300"/>
            <a:ext cx="16297538" cy="10401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6.ESCUCHA ACTIVAMENTE.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Significa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activar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nuestras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preguntas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más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interés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aún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para que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continúe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relatando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contando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su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interpretación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lo que le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ocurre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: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sabemos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que el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Cerebro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construye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historias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500" b="1" i="1" u="sng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 se las </a:t>
            </a:r>
            <a:r>
              <a:rPr lang="en-US" sz="3500" b="1" i="1" u="sng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compramos</a:t>
            </a:r>
            <a:r>
              <a:rPr lang="en-US" sz="3500" b="1" i="1" u="sng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! 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…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U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samos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nuevamente NUESTRA presencia, para que aparezca la emoción de la Confianza  y la empatía, e intervenimos con nuestras “miradas”, activando la conexión desde nuestro cerebro límbico, PORQUE CONFIAMOS EN LO QUE ES IGUAL O FAMILIAR PARA NOSOTROS, y acá ocurre el FLOW con el que lideramos el espacio, para que el 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vea los posibles y nuevos caminos a recorrer.</a:t>
            </a:r>
            <a:endParaRPr lang="en-US" sz="3500" b="1" i="1" spc="443" dirty="0" smtClean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27870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233160" y="266700"/>
            <a:ext cx="1671840" cy="1371011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1990462" y="723900"/>
            <a:ext cx="16297538" cy="9335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7.EVOCA CONSCIENCIA.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b="1" i="1" spc="443" dirty="0" smtClean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Sistemas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1 y 2 de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Kahneman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Generamos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que use el lento, el de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reflexión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para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cuestionar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Sistema de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Creencias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“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gestionar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error”, y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resignificar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para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evitar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repetición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(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aprendemos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por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pratrones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para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máximo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ahorro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energético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) y APRENDER y EMPRENDER ACCIONES NUEVAS.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Generamos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nuevas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conexiones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se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instalan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nuevos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hábitos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favorecemos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con el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proceso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del Coaching a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Neuroplasticidad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autodirigida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!  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pregunta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final de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sesi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ón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podemos activar la RND, muy poderosa para habitar el quiebre y superarlo.</a:t>
            </a:r>
            <a:endParaRPr lang="en-US" sz="3500" b="1" i="1" spc="443" dirty="0" smtClean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739754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579614" y="7129258"/>
            <a:ext cx="4692097" cy="3589454"/>
          </a:xfrm>
          <a:custGeom>
            <a:avLst/>
            <a:gdLst/>
            <a:ahLst/>
            <a:cxnLst/>
            <a:rect l="l" t="t" r="r" b="b"/>
            <a:pathLst>
              <a:path w="4692097" h="3589454">
                <a:moveTo>
                  <a:pt x="0" y="0"/>
                </a:moveTo>
                <a:lnTo>
                  <a:pt x="4692096" y="0"/>
                </a:lnTo>
                <a:lnTo>
                  <a:pt x="4692096" y="3589454"/>
                </a:lnTo>
                <a:lnTo>
                  <a:pt x="0" y="35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2625392" cy="2629767"/>
          </a:xfrm>
          <a:custGeom>
            <a:avLst/>
            <a:gdLst/>
            <a:ahLst/>
            <a:cxnLst/>
            <a:rect l="l" t="t" r="r" b="b"/>
            <a:pathLst>
              <a:path w="2625392" h="2629767">
                <a:moveTo>
                  <a:pt x="0" y="0"/>
                </a:moveTo>
                <a:lnTo>
                  <a:pt x="2625392" y="0"/>
                </a:lnTo>
                <a:lnTo>
                  <a:pt x="2625392" y="2629767"/>
                </a:lnTo>
                <a:lnTo>
                  <a:pt x="0" y="262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318622" y="342900"/>
            <a:ext cx="1671840" cy="1371011"/>
          </a:xfrm>
          <a:custGeom>
            <a:avLst/>
            <a:gdLst/>
            <a:ahLst/>
            <a:cxnLst/>
            <a:rect l="l" t="t" r="r" b="b"/>
            <a:pathLst>
              <a:path w="2673287" h="2169655">
                <a:moveTo>
                  <a:pt x="0" y="0"/>
                </a:moveTo>
                <a:lnTo>
                  <a:pt x="2673287" y="0"/>
                </a:lnTo>
                <a:lnTo>
                  <a:pt x="2673287" y="2169655"/>
                </a:lnTo>
                <a:lnTo>
                  <a:pt x="0" y="21696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047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TextBox 6"/>
          <p:cNvSpPr txBox="1"/>
          <p:nvPr/>
        </p:nvSpPr>
        <p:spPr>
          <a:xfrm>
            <a:off x="1990462" y="723900"/>
            <a:ext cx="15992738" cy="8669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i="1" spc="443" dirty="0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8.FACILITA EL CRECIMIENTO DEL CLIENTE-COACHEE.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Nuestro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cuerpo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experimenta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emocional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y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fÍsico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quÍmicamente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Dopamina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de “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calidad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”, y se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activa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el Sistema de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Recompensa</a:t>
            </a:r>
            <a:r>
              <a:rPr lang="en-US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, FAVORABLE PARA SOSTENER EL CAMBIO, con la </a:t>
            </a:r>
            <a:r>
              <a:rPr lang="en-US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motivaci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ón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por lo conquistado, lo alcanzado en Logros! Camino al resultado final! 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Con la repetición de nuevos hábitos que saben que dan resultados, refuerza el </a:t>
            </a:r>
            <a:r>
              <a:rPr lang="es-AR" sz="3500" b="1" i="1" spc="443" dirty="0" err="1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coachee</a:t>
            </a:r>
            <a:r>
              <a:rPr lang="es-AR" sz="3500" b="1" i="1" spc="443" dirty="0" smtClean="0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nuevos patrones de conducta, reemplaza creencias y disminuye la noción de MIEDO o amenaza a lo nuevo, con la experiencia del DESAFIO SUPERADOR ALCANZADO! </a:t>
            </a:r>
            <a:endParaRPr lang="en-US" sz="3500" b="1" i="1" spc="443" dirty="0" smtClean="0">
              <a:solidFill>
                <a:srgbClr val="FFFFFF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569982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4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331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40" b="-8740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TextBox 4"/>
          <p:cNvSpPr txBox="1"/>
          <p:nvPr/>
        </p:nvSpPr>
        <p:spPr>
          <a:xfrm>
            <a:off x="731822" y="419100"/>
            <a:ext cx="16824356" cy="97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35"/>
              </a:lnSpc>
              <a:spcBef>
                <a:spcPct val="0"/>
              </a:spcBef>
            </a:pPr>
            <a:r>
              <a:rPr lang="en-US" sz="6799" b="1" spc="156" dirty="0" smtClean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 BIOLOGIA TE ACOMPAÑA CON EL DESARROLLO DE ESTAS </a:t>
            </a:r>
            <a:r>
              <a:rPr lang="en-US" sz="6799" b="1" spc="156" dirty="0" smtClean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COMPETENCIAS </a:t>
            </a:r>
            <a:r>
              <a:rPr lang="en-US" sz="6799" b="1" spc="156" dirty="0" smtClean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FAVOR DE TU PERFORMANCE PROFESIONAL!</a:t>
            </a:r>
          </a:p>
          <a:p>
            <a:pPr algn="ctr">
              <a:lnSpc>
                <a:spcPts val="6935"/>
              </a:lnSpc>
              <a:spcBef>
                <a:spcPct val="0"/>
              </a:spcBef>
            </a:pPr>
            <a:endParaRPr lang="en-US" sz="6799" b="1" spc="156" dirty="0" smtClean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935"/>
              </a:lnSpc>
              <a:spcBef>
                <a:spcPct val="0"/>
              </a:spcBef>
            </a:pPr>
            <a:endParaRPr lang="en-US" sz="6799" b="1" spc="156" dirty="0" smtClean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935"/>
              </a:lnSpc>
              <a:spcBef>
                <a:spcPct val="0"/>
              </a:spcBef>
            </a:pPr>
            <a:endParaRPr lang="en-US" sz="6799" b="1" spc="156" dirty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935"/>
              </a:lnSpc>
              <a:spcBef>
                <a:spcPct val="0"/>
              </a:spcBef>
            </a:pPr>
            <a:endParaRPr lang="en-US" sz="6799" b="1" spc="156" dirty="0" smtClean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935"/>
              </a:lnSpc>
              <a:spcBef>
                <a:spcPct val="0"/>
              </a:spcBef>
            </a:pPr>
            <a:endParaRPr lang="en-US" sz="6799" b="1" spc="156" dirty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935"/>
              </a:lnSpc>
              <a:spcBef>
                <a:spcPct val="0"/>
              </a:spcBef>
            </a:pPr>
            <a:endParaRPr lang="en-US" sz="6799" b="1" spc="156" dirty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935"/>
              </a:lnSpc>
              <a:spcBef>
                <a:spcPct val="0"/>
              </a:spcBef>
            </a:pPr>
            <a:r>
              <a:rPr lang="en-US" sz="6799" b="1" spc="156" dirty="0" smtClean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GRACIAS! </a:t>
            </a:r>
            <a:endParaRPr lang="en-US" sz="6799" b="1" spc="156" dirty="0">
              <a:solidFill>
                <a:srgbClr val="0070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200" y="8833866"/>
            <a:ext cx="1676545" cy="13717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1187</Words>
  <Application>Microsoft Office PowerPoint</Application>
  <PresentationFormat>Personalizado</PresentationFormat>
  <Paragraphs>80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Calibri</vt:lpstr>
      <vt:lpstr>Montserrat Bold</vt:lpstr>
      <vt:lpstr>Montserrat Italics</vt:lpstr>
      <vt:lpstr>Arial Narrow</vt:lpstr>
      <vt:lpstr>Poppins</vt:lpstr>
      <vt:lpstr>Arial</vt:lpstr>
      <vt:lpstr>Montserrat Bold Italics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METODOLOGIA Acuerdo duro de sesion informativo</dc:title>
  <dc:creator>Debora</dc:creator>
  <cp:lastModifiedBy>Debora</cp:lastModifiedBy>
  <cp:revision>20</cp:revision>
  <dcterms:created xsi:type="dcterms:W3CDTF">2006-08-16T00:00:00Z</dcterms:created>
  <dcterms:modified xsi:type="dcterms:W3CDTF">2026-03-16T20:22:15Z</dcterms:modified>
  <dc:identifier>DAGp-d0cUJM</dc:identifier>
</cp:coreProperties>
</file>