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embeddedFontLst>
    <p:embeddedFont>
      <p:font typeface="Montserrat"/>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ontserrat-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Montserrat-regular.fntdata"/><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Montserrat-italic.fntdata"/><Relationship Id="rId6" Type="http://schemas.openxmlformats.org/officeDocument/2006/relationships/slide" Target="slides/slide2.xml"/><Relationship Id="rId18" Type="http://schemas.openxmlformats.org/officeDocument/2006/relationships/font" Target="fonts/Montserrat-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83e814ae38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g383e814ae38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83e814ae38_0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g383e814ae38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83e814ae38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g383e814ae38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7db4b2ac15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7db4b2ac15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83e814ae38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383e814ae38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83e814ae38_0_2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383e814ae38_0_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83e814ae38_0_2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g383e814ae38_0_2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83e814ae38_0_3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383e814ae38_0_3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3e814ae38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383e814ae38_0_3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805a406388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g3805a40638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805a406388_1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3805a406388_1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2"/>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 name="Google Shape;13;p2"/>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14" name="Google Shape;14;p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5183188" y="987425"/>
            <a:ext cx="6172200" cy="4873625"/>
          </a:xfrm>
          <a:prstGeom prst="rect">
            <a:avLst/>
          </a:prstGeom>
          <a:noFill/>
          <a:ln>
            <a:noFill/>
          </a:ln>
        </p:spPr>
      </p:sp>
      <p:sp>
        <p:nvSpPr>
          <p:cNvPr id="68" name="Google Shape;68;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4" title="Humana - PRESENTACIÓN (1).png"/>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sp>
        <p:nvSpPr>
          <p:cNvPr id="93" name="Google Shape;93;p15"/>
          <p:cNvSpPr/>
          <p:nvPr/>
        </p:nvSpPr>
        <p:spPr>
          <a:xfrm>
            <a:off x="-108142" y="-125242"/>
            <a:ext cx="12408300" cy="7108500"/>
          </a:xfrm>
          <a:prstGeom prst="rect">
            <a:avLst/>
          </a:prstGeom>
          <a:solidFill>
            <a:srgbClr val="00337F">
              <a:alpha val="68550"/>
            </a:srgbClr>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Calibri"/>
              <a:ea typeface="Calibri"/>
              <a:cs typeface="Calibri"/>
              <a:sym typeface="Calibri"/>
            </a:endParaRPr>
          </a:p>
        </p:txBody>
      </p:sp>
      <p:sp>
        <p:nvSpPr>
          <p:cNvPr id="94" name="Google Shape;94;p15"/>
          <p:cNvSpPr txBox="1"/>
          <p:nvPr/>
        </p:nvSpPr>
        <p:spPr>
          <a:xfrm>
            <a:off x="2243533" y="4100796"/>
            <a:ext cx="7754400" cy="1466400"/>
          </a:xfrm>
          <a:prstGeom prst="rect">
            <a:avLst/>
          </a:prstGeom>
          <a:noFill/>
          <a:ln>
            <a:noFill/>
          </a:ln>
        </p:spPr>
        <p:txBody>
          <a:bodyPr anchorCtr="0" anchor="ctr" bIns="121900" lIns="121900" spcFirstLastPara="1" rIns="121900" wrap="square" tIns="121900">
            <a:noAutofit/>
          </a:bodyPr>
          <a:lstStyle/>
          <a:p>
            <a:pPr indent="0" lvl="0" marL="0" marR="0" rtl="0" algn="ctr">
              <a:lnSpc>
                <a:spcPct val="115000"/>
              </a:lnSpc>
              <a:spcBef>
                <a:spcPts val="0"/>
              </a:spcBef>
              <a:spcAft>
                <a:spcPts val="1300"/>
              </a:spcAft>
              <a:buClr>
                <a:srgbClr val="000000"/>
              </a:buClr>
              <a:buSzPts val="3200"/>
              <a:buFont typeface="Arial"/>
              <a:buNone/>
            </a:pPr>
            <a:r>
              <a:rPr b="1" lang="es-ES" sz="5500">
                <a:solidFill>
                  <a:schemeClr val="lt1"/>
                </a:solidFill>
                <a:latin typeface="Montserrat"/>
                <a:ea typeface="Montserrat"/>
                <a:cs typeface="Montserrat"/>
                <a:sym typeface="Montserrat"/>
              </a:rPr>
              <a:t>AUDIENCIA PÚBLICA</a:t>
            </a:r>
            <a:endParaRPr b="1" sz="5500">
              <a:solidFill>
                <a:schemeClr val="lt1"/>
              </a:solidFill>
              <a:latin typeface="Montserrat"/>
              <a:ea typeface="Montserrat"/>
              <a:cs typeface="Montserrat"/>
              <a:sym typeface="Montserrat"/>
            </a:endParaRPr>
          </a:p>
        </p:txBody>
      </p:sp>
      <p:pic>
        <p:nvPicPr>
          <p:cNvPr id="95" name="Google Shape;95;p15" title="Trasnparente Blanco.png"/>
          <p:cNvPicPr preferRelativeResize="0"/>
          <p:nvPr/>
        </p:nvPicPr>
        <p:blipFill rotWithShape="1">
          <a:blip r:embed="rId4">
            <a:alphaModFix amt="30000"/>
          </a:blip>
          <a:srcRect b="0" l="0" r="0" t="0"/>
          <a:stretch/>
        </p:blipFill>
        <p:spPr>
          <a:xfrm>
            <a:off x="9793175" y="6165324"/>
            <a:ext cx="2398826" cy="692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6"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cxnSp>
        <p:nvCxnSpPr>
          <p:cNvPr id="101" name="Google Shape;101;p16"/>
          <p:cNvCxnSpPr/>
          <p:nvPr/>
        </p:nvCxnSpPr>
        <p:spPr>
          <a:xfrm>
            <a:off x="1130738" y="3689125"/>
            <a:ext cx="10308000" cy="13800"/>
          </a:xfrm>
          <a:prstGeom prst="straightConnector1">
            <a:avLst/>
          </a:prstGeom>
          <a:noFill/>
          <a:ln cap="flat" cmpd="sng" w="38100">
            <a:solidFill>
              <a:srgbClr val="00337F"/>
            </a:solidFill>
            <a:prstDash val="solid"/>
            <a:round/>
            <a:headEnd len="med" w="med" type="none"/>
            <a:tailEnd len="med" w="med" type="none"/>
          </a:ln>
        </p:spPr>
      </p:cxnSp>
      <p:grpSp>
        <p:nvGrpSpPr>
          <p:cNvPr id="102" name="Google Shape;102;p16"/>
          <p:cNvGrpSpPr/>
          <p:nvPr/>
        </p:nvGrpSpPr>
        <p:grpSpPr>
          <a:xfrm>
            <a:off x="981663" y="3570775"/>
            <a:ext cx="251400" cy="507750"/>
            <a:chOff x="792925" y="3723800"/>
            <a:chExt cx="251400" cy="507750"/>
          </a:xfrm>
        </p:grpSpPr>
        <p:sp>
          <p:nvSpPr>
            <p:cNvPr id="103" name="Google Shape;103;p16"/>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04" name="Google Shape;104;p16"/>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05" name="Google Shape;105;p16"/>
          <p:cNvGrpSpPr/>
          <p:nvPr/>
        </p:nvGrpSpPr>
        <p:grpSpPr>
          <a:xfrm>
            <a:off x="11274988" y="3570775"/>
            <a:ext cx="251400" cy="507750"/>
            <a:chOff x="792925" y="3723800"/>
            <a:chExt cx="251400" cy="507750"/>
          </a:xfrm>
        </p:grpSpPr>
        <p:sp>
          <p:nvSpPr>
            <p:cNvPr id="106" name="Google Shape;106;p16"/>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07" name="Google Shape;107;p16"/>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08" name="Google Shape;108;p16"/>
          <p:cNvGrpSpPr/>
          <p:nvPr/>
        </p:nvGrpSpPr>
        <p:grpSpPr>
          <a:xfrm>
            <a:off x="6128325" y="3570775"/>
            <a:ext cx="251400" cy="507750"/>
            <a:chOff x="792925" y="3723800"/>
            <a:chExt cx="251400" cy="507750"/>
          </a:xfrm>
        </p:grpSpPr>
        <p:sp>
          <p:nvSpPr>
            <p:cNvPr id="109" name="Google Shape;109;p16"/>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10" name="Google Shape;110;p16"/>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11" name="Google Shape;111;p16"/>
          <p:cNvGrpSpPr/>
          <p:nvPr/>
        </p:nvGrpSpPr>
        <p:grpSpPr>
          <a:xfrm rot="10800000">
            <a:off x="3554988" y="3330864"/>
            <a:ext cx="251400" cy="507750"/>
            <a:chOff x="792925" y="3723800"/>
            <a:chExt cx="251400" cy="507750"/>
          </a:xfrm>
        </p:grpSpPr>
        <p:sp>
          <p:nvSpPr>
            <p:cNvPr id="112" name="Google Shape;112;p16"/>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13" name="Google Shape;113;p16"/>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14" name="Google Shape;114;p16"/>
          <p:cNvGrpSpPr/>
          <p:nvPr/>
        </p:nvGrpSpPr>
        <p:grpSpPr>
          <a:xfrm rot="10800000">
            <a:off x="8701663" y="3316942"/>
            <a:ext cx="251400" cy="507750"/>
            <a:chOff x="792925" y="3723800"/>
            <a:chExt cx="251400" cy="507750"/>
          </a:xfrm>
        </p:grpSpPr>
        <p:sp>
          <p:nvSpPr>
            <p:cNvPr id="115" name="Google Shape;115;p16"/>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16" name="Google Shape;116;p16"/>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sp>
        <p:nvSpPr>
          <p:cNvPr id="117" name="Google Shape;117;p16"/>
          <p:cNvSpPr txBox="1"/>
          <p:nvPr/>
        </p:nvSpPr>
        <p:spPr>
          <a:xfrm>
            <a:off x="55650" y="4146825"/>
            <a:ext cx="2398800" cy="1281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GENERACIÓN DE CONTEXTO</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Alcance de la Conversación</a:t>
            </a:r>
            <a:endParaRPr sz="1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Confianza e Intimidad</a:t>
            </a:r>
            <a:endParaRPr sz="1200">
              <a:solidFill>
                <a:srgbClr val="1B181C"/>
              </a:solidFill>
              <a:latin typeface="Montserrat"/>
              <a:ea typeface="Montserrat"/>
              <a:cs typeface="Montserrat"/>
              <a:sym typeface="Montserrat"/>
            </a:endParaRPr>
          </a:p>
        </p:txBody>
      </p:sp>
      <p:sp>
        <p:nvSpPr>
          <p:cNvPr id="118" name="Google Shape;118;p16"/>
          <p:cNvSpPr txBox="1"/>
          <p:nvPr/>
        </p:nvSpPr>
        <p:spPr>
          <a:xfrm>
            <a:off x="2481288" y="2395425"/>
            <a:ext cx="2398800" cy="911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ACUERDO</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¿Qué?</a:t>
            </a:r>
            <a:endParaRPr sz="1200">
              <a:solidFill>
                <a:srgbClr val="1B181C"/>
              </a:solidFill>
              <a:latin typeface="Montserrat"/>
              <a:ea typeface="Montserrat"/>
              <a:cs typeface="Montserrat"/>
              <a:sym typeface="Montserrat"/>
            </a:endParaRPr>
          </a:p>
        </p:txBody>
      </p:sp>
      <p:sp>
        <p:nvSpPr>
          <p:cNvPr id="119" name="Google Shape;119;p16"/>
          <p:cNvSpPr txBox="1"/>
          <p:nvPr/>
        </p:nvSpPr>
        <p:spPr>
          <a:xfrm>
            <a:off x="5085338" y="4146825"/>
            <a:ext cx="2398800" cy="1281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INDAGACIÓN</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Reflexión - Exploración</a:t>
            </a:r>
            <a:endParaRPr sz="1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Desafío de Juicios</a:t>
            </a:r>
            <a:endParaRPr sz="1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Generación de Conciencia</a:t>
            </a:r>
            <a:endParaRPr sz="1200">
              <a:solidFill>
                <a:srgbClr val="1B181C"/>
              </a:solidFill>
              <a:latin typeface="Montserrat"/>
              <a:ea typeface="Montserrat"/>
              <a:cs typeface="Montserrat"/>
              <a:sym typeface="Montserrat"/>
            </a:endParaRPr>
          </a:p>
        </p:txBody>
      </p:sp>
      <p:sp>
        <p:nvSpPr>
          <p:cNvPr id="120" name="Google Shape;120;p16"/>
          <p:cNvSpPr txBox="1"/>
          <p:nvPr/>
        </p:nvSpPr>
        <p:spPr>
          <a:xfrm>
            <a:off x="7627963" y="2228500"/>
            <a:ext cx="2398800" cy="972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PLAN DE ACCIONES</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Compromiso</a:t>
            </a:r>
            <a:endParaRPr sz="1200">
              <a:solidFill>
                <a:srgbClr val="1B181C"/>
              </a:solidFill>
              <a:latin typeface="Montserrat"/>
              <a:ea typeface="Montserrat"/>
              <a:cs typeface="Montserrat"/>
              <a:sym typeface="Montserrat"/>
            </a:endParaRPr>
          </a:p>
        </p:txBody>
      </p:sp>
      <p:sp>
        <p:nvSpPr>
          <p:cNvPr id="121" name="Google Shape;121;p16"/>
          <p:cNvSpPr txBox="1"/>
          <p:nvPr/>
        </p:nvSpPr>
        <p:spPr>
          <a:xfrm>
            <a:off x="10517338" y="4146825"/>
            <a:ext cx="1766700" cy="766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CIERRE</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Chequeo</a:t>
            </a:r>
            <a:endParaRPr sz="1200">
              <a:solidFill>
                <a:srgbClr val="1B181C"/>
              </a:solidFill>
              <a:latin typeface="Montserrat"/>
              <a:ea typeface="Montserrat"/>
              <a:cs typeface="Montserrat"/>
              <a:sym typeface="Montserrat"/>
            </a:endParaRPr>
          </a:p>
        </p:txBody>
      </p:sp>
      <p:pic>
        <p:nvPicPr>
          <p:cNvPr id="122" name="Google Shape;122;p16" title="planning_4447422.png"/>
          <p:cNvPicPr preferRelativeResize="0"/>
          <p:nvPr/>
        </p:nvPicPr>
        <p:blipFill>
          <a:blip r:embed="rId4">
            <a:alphaModFix/>
          </a:blip>
          <a:stretch>
            <a:fillRect/>
          </a:stretch>
        </p:blipFill>
        <p:spPr>
          <a:xfrm>
            <a:off x="651829" y="2395418"/>
            <a:ext cx="911100" cy="911133"/>
          </a:xfrm>
          <a:prstGeom prst="rect">
            <a:avLst/>
          </a:prstGeom>
          <a:noFill/>
          <a:ln>
            <a:noFill/>
          </a:ln>
        </p:spPr>
      </p:pic>
      <p:pic>
        <p:nvPicPr>
          <p:cNvPr id="123" name="Google Shape;123;p16" title="handshake_4115651.png"/>
          <p:cNvPicPr preferRelativeResize="0"/>
          <p:nvPr/>
        </p:nvPicPr>
        <p:blipFill>
          <a:blip r:embed="rId5">
            <a:alphaModFix/>
          </a:blip>
          <a:stretch>
            <a:fillRect/>
          </a:stretch>
        </p:blipFill>
        <p:spPr>
          <a:xfrm>
            <a:off x="3225150" y="4085525"/>
            <a:ext cx="911100" cy="911100"/>
          </a:xfrm>
          <a:prstGeom prst="rect">
            <a:avLst/>
          </a:prstGeom>
          <a:noFill/>
          <a:ln>
            <a:noFill/>
          </a:ln>
        </p:spPr>
      </p:pic>
      <p:pic>
        <p:nvPicPr>
          <p:cNvPr id="124" name="Google Shape;124;p16" title="neurology_6798900.png"/>
          <p:cNvPicPr preferRelativeResize="0"/>
          <p:nvPr/>
        </p:nvPicPr>
        <p:blipFill>
          <a:blip r:embed="rId6">
            <a:alphaModFix/>
          </a:blip>
          <a:stretch>
            <a:fillRect/>
          </a:stretch>
        </p:blipFill>
        <p:spPr>
          <a:xfrm>
            <a:off x="5798481" y="2395421"/>
            <a:ext cx="911100" cy="911100"/>
          </a:xfrm>
          <a:prstGeom prst="rect">
            <a:avLst/>
          </a:prstGeom>
          <a:noFill/>
          <a:ln>
            <a:noFill/>
          </a:ln>
        </p:spPr>
      </p:pic>
      <p:pic>
        <p:nvPicPr>
          <p:cNvPr id="125" name="Google Shape;125;p16" title="fin_9584879.png"/>
          <p:cNvPicPr preferRelativeResize="0"/>
          <p:nvPr/>
        </p:nvPicPr>
        <p:blipFill>
          <a:blip r:embed="rId7">
            <a:alphaModFix/>
          </a:blip>
          <a:stretch>
            <a:fillRect/>
          </a:stretch>
        </p:blipFill>
        <p:spPr>
          <a:xfrm>
            <a:off x="10868131" y="2318421"/>
            <a:ext cx="1065125" cy="1065125"/>
          </a:xfrm>
          <a:prstGeom prst="rect">
            <a:avLst/>
          </a:prstGeom>
          <a:noFill/>
          <a:ln>
            <a:noFill/>
          </a:ln>
        </p:spPr>
      </p:pic>
      <p:pic>
        <p:nvPicPr>
          <p:cNvPr id="126" name="Google Shape;126;p16" title="action-plan_4331880.png"/>
          <p:cNvPicPr preferRelativeResize="0"/>
          <p:nvPr/>
        </p:nvPicPr>
        <p:blipFill>
          <a:blip r:embed="rId8">
            <a:alphaModFix/>
          </a:blip>
          <a:stretch>
            <a:fillRect/>
          </a:stretch>
        </p:blipFill>
        <p:spPr>
          <a:xfrm>
            <a:off x="8371809" y="4090896"/>
            <a:ext cx="911100" cy="911100"/>
          </a:xfrm>
          <a:prstGeom prst="rect">
            <a:avLst/>
          </a:prstGeom>
          <a:noFill/>
          <a:ln>
            <a:noFill/>
          </a:ln>
        </p:spPr>
      </p:pic>
      <p:sp>
        <p:nvSpPr>
          <p:cNvPr id="127" name="Google Shape;127;p16"/>
          <p:cNvSpPr txBox="1"/>
          <p:nvPr/>
        </p:nvSpPr>
        <p:spPr>
          <a:xfrm>
            <a:off x="235500" y="230200"/>
            <a:ext cx="11721000" cy="1107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ES" sz="4200">
                <a:solidFill>
                  <a:srgbClr val="00337F"/>
                </a:solidFill>
                <a:latin typeface="Montserrat"/>
                <a:ea typeface="Montserrat"/>
                <a:cs typeface="Montserrat"/>
                <a:sym typeface="Montserrat"/>
              </a:rPr>
              <a:t>Estructura Conversación Coaching</a:t>
            </a:r>
            <a:endParaRPr b="1" sz="4200">
              <a:solidFill>
                <a:srgbClr val="00337F"/>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7"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33" name="Google Shape;133;p17"/>
          <p:cNvSpPr txBox="1"/>
          <p:nvPr/>
        </p:nvSpPr>
        <p:spPr>
          <a:xfrm>
            <a:off x="235500" y="230200"/>
            <a:ext cx="11721000" cy="1107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s-ES" sz="4200">
                <a:solidFill>
                  <a:srgbClr val="00337F"/>
                </a:solidFill>
                <a:latin typeface="Montserrat"/>
                <a:ea typeface="Montserrat"/>
                <a:cs typeface="Montserrat"/>
                <a:sym typeface="Montserrat"/>
              </a:rPr>
              <a:t>Estructura AUDIENCIA PÚBLICA</a:t>
            </a:r>
            <a:endParaRPr b="1" sz="4200">
              <a:solidFill>
                <a:srgbClr val="00337F"/>
              </a:solidFill>
              <a:latin typeface="Montserrat"/>
              <a:ea typeface="Montserrat"/>
              <a:cs typeface="Montserrat"/>
              <a:sym typeface="Montserrat"/>
            </a:endParaRPr>
          </a:p>
        </p:txBody>
      </p:sp>
      <p:cxnSp>
        <p:nvCxnSpPr>
          <p:cNvPr id="134" name="Google Shape;134;p17"/>
          <p:cNvCxnSpPr/>
          <p:nvPr/>
        </p:nvCxnSpPr>
        <p:spPr>
          <a:xfrm>
            <a:off x="1130738" y="3689125"/>
            <a:ext cx="10308000" cy="13800"/>
          </a:xfrm>
          <a:prstGeom prst="straightConnector1">
            <a:avLst/>
          </a:prstGeom>
          <a:noFill/>
          <a:ln cap="flat" cmpd="sng" w="38100">
            <a:solidFill>
              <a:srgbClr val="00337F"/>
            </a:solidFill>
            <a:prstDash val="solid"/>
            <a:round/>
            <a:headEnd len="med" w="med" type="none"/>
            <a:tailEnd len="med" w="med" type="none"/>
          </a:ln>
        </p:spPr>
      </p:cxnSp>
      <p:grpSp>
        <p:nvGrpSpPr>
          <p:cNvPr id="135" name="Google Shape;135;p17"/>
          <p:cNvGrpSpPr/>
          <p:nvPr/>
        </p:nvGrpSpPr>
        <p:grpSpPr>
          <a:xfrm>
            <a:off x="981663" y="3570775"/>
            <a:ext cx="251400" cy="507750"/>
            <a:chOff x="792925" y="3723800"/>
            <a:chExt cx="251400" cy="507750"/>
          </a:xfrm>
        </p:grpSpPr>
        <p:sp>
          <p:nvSpPr>
            <p:cNvPr id="136" name="Google Shape;136;p17"/>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37" name="Google Shape;137;p17"/>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38" name="Google Shape;138;p17"/>
          <p:cNvGrpSpPr/>
          <p:nvPr/>
        </p:nvGrpSpPr>
        <p:grpSpPr>
          <a:xfrm>
            <a:off x="11274988" y="3570775"/>
            <a:ext cx="251400" cy="507750"/>
            <a:chOff x="792925" y="3723800"/>
            <a:chExt cx="251400" cy="507750"/>
          </a:xfrm>
        </p:grpSpPr>
        <p:sp>
          <p:nvSpPr>
            <p:cNvPr id="139" name="Google Shape;139;p17"/>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40" name="Google Shape;140;p17"/>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41" name="Google Shape;141;p17"/>
          <p:cNvGrpSpPr/>
          <p:nvPr/>
        </p:nvGrpSpPr>
        <p:grpSpPr>
          <a:xfrm>
            <a:off x="6128325" y="3570775"/>
            <a:ext cx="251400" cy="507750"/>
            <a:chOff x="792925" y="3723800"/>
            <a:chExt cx="251400" cy="507750"/>
          </a:xfrm>
        </p:grpSpPr>
        <p:sp>
          <p:nvSpPr>
            <p:cNvPr id="142" name="Google Shape;142;p17"/>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43" name="Google Shape;143;p17"/>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44" name="Google Shape;144;p17"/>
          <p:cNvGrpSpPr/>
          <p:nvPr/>
        </p:nvGrpSpPr>
        <p:grpSpPr>
          <a:xfrm rot="10800000">
            <a:off x="3554988" y="3330864"/>
            <a:ext cx="251400" cy="507750"/>
            <a:chOff x="792925" y="3723800"/>
            <a:chExt cx="251400" cy="507750"/>
          </a:xfrm>
        </p:grpSpPr>
        <p:sp>
          <p:nvSpPr>
            <p:cNvPr id="145" name="Google Shape;145;p17"/>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46" name="Google Shape;146;p17"/>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grpSp>
        <p:nvGrpSpPr>
          <p:cNvPr id="147" name="Google Shape;147;p17"/>
          <p:cNvGrpSpPr/>
          <p:nvPr/>
        </p:nvGrpSpPr>
        <p:grpSpPr>
          <a:xfrm rot="10800000">
            <a:off x="8701663" y="3316942"/>
            <a:ext cx="251400" cy="507750"/>
            <a:chOff x="792925" y="3723800"/>
            <a:chExt cx="251400" cy="507750"/>
          </a:xfrm>
        </p:grpSpPr>
        <p:sp>
          <p:nvSpPr>
            <p:cNvPr id="148" name="Google Shape;148;p17"/>
            <p:cNvSpPr/>
            <p:nvPr/>
          </p:nvSpPr>
          <p:spPr>
            <a:xfrm>
              <a:off x="792925" y="3723800"/>
              <a:ext cx="251400" cy="250500"/>
            </a:xfrm>
            <a:prstGeom prst="ellipse">
              <a:avLst/>
            </a:prstGeom>
            <a:solidFill>
              <a:srgbClr val="20D69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149" name="Google Shape;149;p17"/>
            <p:cNvCxnSpPr/>
            <p:nvPr/>
          </p:nvCxnSpPr>
          <p:spPr>
            <a:xfrm>
              <a:off x="918625" y="3855950"/>
              <a:ext cx="0" cy="375600"/>
            </a:xfrm>
            <a:prstGeom prst="straightConnector1">
              <a:avLst/>
            </a:prstGeom>
            <a:noFill/>
            <a:ln cap="flat" cmpd="sng" w="76200">
              <a:solidFill>
                <a:srgbClr val="20D69D"/>
              </a:solidFill>
              <a:prstDash val="solid"/>
              <a:round/>
              <a:headEnd len="med" w="med" type="none"/>
              <a:tailEnd len="med" w="med" type="none"/>
            </a:ln>
          </p:spPr>
        </p:cxnSp>
      </p:grpSp>
      <p:sp>
        <p:nvSpPr>
          <p:cNvPr id="150" name="Google Shape;150;p17"/>
          <p:cNvSpPr txBox="1"/>
          <p:nvPr/>
        </p:nvSpPr>
        <p:spPr>
          <a:xfrm>
            <a:off x="55650" y="4146825"/>
            <a:ext cx="2398800" cy="1281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GENERACIÓN DE CONTEXTO</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Alcance de la Conversación</a:t>
            </a:r>
            <a:endParaRPr sz="1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Confianza e Intimidad</a:t>
            </a:r>
            <a:endParaRPr sz="1200">
              <a:solidFill>
                <a:srgbClr val="1B181C"/>
              </a:solidFill>
              <a:latin typeface="Montserrat"/>
              <a:ea typeface="Montserrat"/>
              <a:cs typeface="Montserrat"/>
              <a:sym typeface="Montserrat"/>
            </a:endParaRPr>
          </a:p>
        </p:txBody>
      </p:sp>
      <p:sp>
        <p:nvSpPr>
          <p:cNvPr id="151" name="Google Shape;151;p17"/>
          <p:cNvSpPr txBox="1"/>
          <p:nvPr/>
        </p:nvSpPr>
        <p:spPr>
          <a:xfrm>
            <a:off x="2481288" y="2395425"/>
            <a:ext cx="2398800" cy="911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ACUERDO</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¿Qué?</a:t>
            </a:r>
            <a:endParaRPr sz="1200">
              <a:solidFill>
                <a:srgbClr val="1B181C"/>
              </a:solidFill>
              <a:latin typeface="Montserrat"/>
              <a:ea typeface="Montserrat"/>
              <a:cs typeface="Montserrat"/>
              <a:sym typeface="Montserrat"/>
            </a:endParaRPr>
          </a:p>
        </p:txBody>
      </p:sp>
      <p:sp>
        <p:nvSpPr>
          <p:cNvPr id="152" name="Google Shape;152;p17"/>
          <p:cNvSpPr txBox="1"/>
          <p:nvPr/>
        </p:nvSpPr>
        <p:spPr>
          <a:xfrm>
            <a:off x="5085338" y="4146825"/>
            <a:ext cx="2398800" cy="1281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INDAGACIÓN</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Reflexión - Exploración</a:t>
            </a:r>
            <a:endParaRPr sz="1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Desafío de Juicios</a:t>
            </a:r>
            <a:endParaRPr sz="1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Generación de Conciencia</a:t>
            </a:r>
            <a:endParaRPr sz="1200">
              <a:solidFill>
                <a:srgbClr val="1B181C"/>
              </a:solidFill>
              <a:latin typeface="Montserrat"/>
              <a:ea typeface="Montserrat"/>
              <a:cs typeface="Montserrat"/>
              <a:sym typeface="Montserrat"/>
            </a:endParaRPr>
          </a:p>
        </p:txBody>
      </p:sp>
      <p:sp>
        <p:nvSpPr>
          <p:cNvPr id="153" name="Google Shape;153;p17"/>
          <p:cNvSpPr txBox="1"/>
          <p:nvPr/>
        </p:nvSpPr>
        <p:spPr>
          <a:xfrm>
            <a:off x="7627963" y="2228500"/>
            <a:ext cx="2398800" cy="972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PLAN DE ACCIONES</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Compromiso</a:t>
            </a:r>
            <a:endParaRPr sz="1200">
              <a:solidFill>
                <a:srgbClr val="1B181C"/>
              </a:solidFill>
              <a:latin typeface="Montserrat"/>
              <a:ea typeface="Montserrat"/>
              <a:cs typeface="Montserrat"/>
              <a:sym typeface="Montserrat"/>
            </a:endParaRPr>
          </a:p>
        </p:txBody>
      </p:sp>
      <p:sp>
        <p:nvSpPr>
          <p:cNvPr id="154" name="Google Shape;154;p17"/>
          <p:cNvSpPr txBox="1"/>
          <p:nvPr/>
        </p:nvSpPr>
        <p:spPr>
          <a:xfrm>
            <a:off x="10517338" y="4146825"/>
            <a:ext cx="1766700" cy="766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000"/>
              </a:spcBef>
              <a:spcAft>
                <a:spcPts val="0"/>
              </a:spcAft>
              <a:buNone/>
            </a:pPr>
            <a:r>
              <a:rPr b="1" lang="es-ES" sz="2200">
                <a:solidFill>
                  <a:srgbClr val="1B181C"/>
                </a:solidFill>
                <a:latin typeface="Montserrat"/>
                <a:ea typeface="Montserrat"/>
                <a:cs typeface="Montserrat"/>
                <a:sym typeface="Montserrat"/>
              </a:rPr>
              <a:t>CIERRE</a:t>
            </a:r>
            <a:endParaRPr b="1" sz="2200">
              <a:solidFill>
                <a:srgbClr val="1B181C"/>
              </a:solidFill>
              <a:latin typeface="Montserrat"/>
              <a:ea typeface="Montserrat"/>
              <a:cs typeface="Montserrat"/>
              <a:sym typeface="Montserrat"/>
            </a:endParaRPr>
          </a:p>
          <a:p>
            <a:pPr indent="0" lvl="0" marL="0" rtl="0" algn="ctr">
              <a:lnSpc>
                <a:spcPct val="115000"/>
              </a:lnSpc>
              <a:spcBef>
                <a:spcPts val="0"/>
              </a:spcBef>
              <a:spcAft>
                <a:spcPts val="0"/>
              </a:spcAft>
              <a:buNone/>
            </a:pPr>
            <a:r>
              <a:rPr lang="es-ES" sz="1200">
                <a:solidFill>
                  <a:srgbClr val="1B181C"/>
                </a:solidFill>
                <a:latin typeface="Montserrat"/>
                <a:ea typeface="Montserrat"/>
                <a:cs typeface="Montserrat"/>
                <a:sym typeface="Montserrat"/>
              </a:rPr>
              <a:t>Chequeo</a:t>
            </a:r>
            <a:endParaRPr sz="1200">
              <a:solidFill>
                <a:srgbClr val="1B181C"/>
              </a:solidFill>
              <a:latin typeface="Montserrat"/>
              <a:ea typeface="Montserrat"/>
              <a:cs typeface="Montserrat"/>
              <a:sym typeface="Montserrat"/>
            </a:endParaRPr>
          </a:p>
        </p:txBody>
      </p:sp>
      <p:pic>
        <p:nvPicPr>
          <p:cNvPr id="155" name="Google Shape;155;p17" title="planning_4447422.png"/>
          <p:cNvPicPr preferRelativeResize="0"/>
          <p:nvPr/>
        </p:nvPicPr>
        <p:blipFill>
          <a:blip r:embed="rId4">
            <a:alphaModFix/>
          </a:blip>
          <a:stretch>
            <a:fillRect/>
          </a:stretch>
        </p:blipFill>
        <p:spPr>
          <a:xfrm>
            <a:off x="651829" y="2395418"/>
            <a:ext cx="911100" cy="911133"/>
          </a:xfrm>
          <a:prstGeom prst="rect">
            <a:avLst/>
          </a:prstGeom>
          <a:noFill/>
          <a:ln>
            <a:noFill/>
          </a:ln>
        </p:spPr>
      </p:pic>
      <p:pic>
        <p:nvPicPr>
          <p:cNvPr id="156" name="Google Shape;156;p17" title="handshake_4115651.png"/>
          <p:cNvPicPr preferRelativeResize="0"/>
          <p:nvPr/>
        </p:nvPicPr>
        <p:blipFill>
          <a:blip r:embed="rId5">
            <a:alphaModFix/>
          </a:blip>
          <a:stretch>
            <a:fillRect/>
          </a:stretch>
        </p:blipFill>
        <p:spPr>
          <a:xfrm>
            <a:off x="3225150" y="4085525"/>
            <a:ext cx="911100" cy="911100"/>
          </a:xfrm>
          <a:prstGeom prst="rect">
            <a:avLst/>
          </a:prstGeom>
          <a:noFill/>
          <a:ln>
            <a:noFill/>
          </a:ln>
        </p:spPr>
      </p:pic>
      <p:pic>
        <p:nvPicPr>
          <p:cNvPr id="157" name="Google Shape;157;p17" title="neurology_6798900.png"/>
          <p:cNvPicPr preferRelativeResize="0"/>
          <p:nvPr/>
        </p:nvPicPr>
        <p:blipFill>
          <a:blip r:embed="rId6">
            <a:alphaModFix/>
          </a:blip>
          <a:stretch>
            <a:fillRect/>
          </a:stretch>
        </p:blipFill>
        <p:spPr>
          <a:xfrm>
            <a:off x="5798481" y="2395421"/>
            <a:ext cx="911100" cy="911100"/>
          </a:xfrm>
          <a:prstGeom prst="rect">
            <a:avLst/>
          </a:prstGeom>
          <a:noFill/>
          <a:ln>
            <a:noFill/>
          </a:ln>
        </p:spPr>
      </p:pic>
      <p:pic>
        <p:nvPicPr>
          <p:cNvPr id="158" name="Google Shape;158;p17" title="fin_9584879.png"/>
          <p:cNvPicPr preferRelativeResize="0"/>
          <p:nvPr/>
        </p:nvPicPr>
        <p:blipFill>
          <a:blip r:embed="rId7">
            <a:alphaModFix/>
          </a:blip>
          <a:stretch>
            <a:fillRect/>
          </a:stretch>
        </p:blipFill>
        <p:spPr>
          <a:xfrm>
            <a:off x="10868131" y="2318421"/>
            <a:ext cx="1065125" cy="1065125"/>
          </a:xfrm>
          <a:prstGeom prst="rect">
            <a:avLst/>
          </a:prstGeom>
          <a:noFill/>
          <a:ln>
            <a:noFill/>
          </a:ln>
        </p:spPr>
      </p:pic>
      <p:pic>
        <p:nvPicPr>
          <p:cNvPr id="159" name="Google Shape;159;p17" title="action-plan_4331880.png"/>
          <p:cNvPicPr preferRelativeResize="0"/>
          <p:nvPr/>
        </p:nvPicPr>
        <p:blipFill>
          <a:blip r:embed="rId8">
            <a:alphaModFix/>
          </a:blip>
          <a:stretch>
            <a:fillRect/>
          </a:stretch>
        </p:blipFill>
        <p:spPr>
          <a:xfrm>
            <a:off x="8371809" y="4090896"/>
            <a:ext cx="911100" cy="911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id="164" name="Google Shape;164;p18" title="Trasnparente azul.png"/>
          <p:cNvPicPr preferRelativeResize="0"/>
          <p:nvPr/>
        </p:nvPicPr>
        <p:blipFill>
          <a:blip r:embed="rId4">
            <a:alphaModFix amt="30000"/>
          </a:blip>
          <a:stretch>
            <a:fillRect/>
          </a:stretch>
        </p:blipFill>
        <p:spPr>
          <a:xfrm>
            <a:off x="9793175" y="6165324"/>
            <a:ext cx="2398826" cy="692675"/>
          </a:xfrm>
          <a:prstGeom prst="rect">
            <a:avLst/>
          </a:prstGeom>
          <a:noFill/>
          <a:ln>
            <a:noFill/>
          </a:ln>
        </p:spPr>
      </p:pic>
      <p:sp>
        <p:nvSpPr>
          <p:cNvPr id="165" name="Google Shape;165;p18"/>
          <p:cNvSpPr txBox="1"/>
          <p:nvPr/>
        </p:nvSpPr>
        <p:spPr>
          <a:xfrm>
            <a:off x="6399000" y="463450"/>
            <a:ext cx="747900" cy="58476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U</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D</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E</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N</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C</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sz="1207"/>
          </a:p>
        </p:txBody>
      </p:sp>
      <p:sp>
        <p:nvSpPr>
          <p:cNvPr id="166" name="Google Shape;166;p18"/>
          <p:cNvSpPr txBox="1"/>
          <p:nvPr/>
        </p:nvSpPr>
        <p:spPr>
          <a:xfrm>
            <a:off x="7147141" y="463450"/>
            <a:ext cx="25878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20D69D"/>
                </a:solidFill>
                <a:latin typeface="Montserrat"/>
                <a:ea typeface="Montserrat"/>
                <a:cs typeface="Montserrat"/>
                <a:sym typeface="Montserrat"/>
              </a:rPr>
              <a:t>PERTURA</a:t>
            </a:r>
            <a:endParaRPr sz="3622">
              <a:solidFill>
                <a:srgbClr val="20D69D"/>
              </a:solidFill>
              <a:latin typeface="Montserrat"/>
              <a:ea typeface="Montserrat"/>
              <a:cs typeface="Montserrat"/>
              <a:sym typeface="Montserrat"/>
            </a:endParaRPr>
          </a:p>
        </p:txBody>
      </p:sp>
      <p:sp>
        <p:nvSpPr>
          <p:cNvPr id="167" name="Google Shape;167;p18"/>
          <p:cNvSpPr txBox="1"/>
          <p:nvPr/>
        </p:nvSpPr>
        <p:spPr>
          <a:xfrm>
            <a:off x="7147141" y="1722858"/>
            <a:ext cx="27477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20D69D"/>
                </a:solidFill>
                <a:latin typeface="Montserrat"/>
                <a:ea typeface="Montserrat"/>
                <a:cs typeface="Montserrat"/>
                <a:sym typeface="Montserrat"/>
              </a:rPr>
              <a:t>ISTINCIÓN</a:t>
            </a:r>
            <a:endParaRPr sz="3622">
              <a:solidFill>
                <a:srgbClr val="20D69D"/>
              </a:solidFill>
              <a:latin typeface="Montserrat"/>
              <a:ea typeface="Montserrat"/>
              <a:cs typeface="Montserrat"/>
              <a:sym typeface="Montserrat"/>
            </a:endParaRPr>
          </a:p>
        </p:txBody>
      </p:sp>
      <p:sp>
        <p:nvSpPr>
          <p:cNvPr id="168" name="Google Shape;168;p18"/>
          <p:cNvSpPr txBox="1"/>
          <p:nvPr/>
        </p:nvSpPr>
        <p:spPr>
          <a:xfrm>
            <a:off x="7067177" y="4278233"/>
            <a:ext cx="27477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20D69D"/>
                </a:solidFill>
                <a:latin typeface="Montserrat"/>
                <a:ea typeface="Montserrat"/>
                <a:cs typeface="Montserrat"/>
                <a:sym typeface="Montserrat"/>
              </a:rPr>
              <a:t>IERRE</a:t>
            </a:r>
            <a:endParaRPr sz="3622">
              <a:solidFill>
                <a:srgbClr val="20D69D"/>
              </a:solidFill>
              <a:latin typeface="Montserrat"/>
              <a:ea typeface="Montserrat"/>
              <a:cs typeface="Montserrat"/>
              <a:sym typeface="Montserrat"/>
            </a:endParaRPr>
          </a:p>
        </p:txBody>
      </p:sp>
      <p:sp>
        <p:nvSpPr>
          <p:cNvPr id="169" name="Google Shape;169;p18"/>
          <p:cNvSpPr txBox="1"/>
          <p:nvPr/>
        </p:nvSpPr>
        <p:spPr>
          <a:xfrm>
            <a:off x="7067177" y="5537635"/>
            <a:ext cx="44358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20D69D"/>
                </a:solidFill>
                <a:latin typeface="Montserrat"/>
                <a:ea typeface="Montserrat"/>
                <a:cs typeface="Montserrat"/>
                <a:sym typeface="Montserrat"/>
              </a:rPr>
              <a:t>GRADECIMIENTO</a:t>
            </a:r>
            <a:endParaRPr sz="3622">
              <a:solidFill>
                <a:srgbClr val="20D69D"/>
              </a:solidFill>
              <a:latin typeface="Montserrat"/>
              <a:ea typeface="Montserrat"/>
              <a:cs typeface="Montserrat"/>
              <a:sym typeface="Montserrat"/>
            </a:endParaRPr>
          </a:p>
        </p:txBody>
      </p:sp>
      <p:cxnSp>
        <p:nvCxnSpPr>
          <p:cNvPr id="170" name="Google Shape;170;p18"/>
          <p:cNvCxnSpPr/>
          <p:nvPr/>
        </p:nvCxnSpPr>
        <p:spPr>
          <a:xfrm>
            <a:off x="8766992" y="4643520"/>
            <a:ext cx="527700" cy="0"/>
          </a:xfrm>
          <a:prstGeom prst="straightConnector1">
            <a:avLst/>
          </a:prstGeom>
          <a:noFill/>
          <a:ln cap="flat" cmpd="sng" w="32850">
            <a:solidFill>
              <a:srgbClr val="20D69D"/>
            </a:solidFill>
            <a:prstDash val="solid"/>
            <a:round/>
            <a:headEnd len="med" w="med" type="none"/>
            <a:tailEnd len="med" w="med" type="triangle"/>
          </a:ln>
        </p:spPr>
      </p:cxnSp>
      <p:sp>
        <p:nvSpPr>
          <p:cNvPr id="171" name="Google Shape;171;p18"/>
          <p:cNvSpPr txBox="1"/>
          <p:nvPr/>
        </p:nvSpPr>
        <p:spPr>
          <a:xfrm>
            <a:off x="9294700" y="4249775"/>
            <a:ext cx="1869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Facilita el Aprendizaje</a:t>
            </a:r>
            <a:endParaRPr sz="1207"/>
          </a:p>
        </p:txBody>
      </p:sp>
      <p:cxnSp>
        <p:nvCxnSpPr>
          <p:cNvPr id="172" name="Google Shape;172;p18"/>
          <p:cNvCxnSpPr/>
          <p:nvPr/>
        </p:nvCxnSpPr>
        <p:spPr>
          <a:xfrm>
            <a:off x="9642432" y="821993"/>
            <a:ext cx="527700" cy="0"/>
          </a:xfrm>
          <a:prstGeom prst="straightConnector1">
            <a:avLst/>
          </a:prstGeom>
          <a:noFill/>
          <a:ln cap="flat" cmpd="sng" w="32850">
            <a:solidFill>
              <a:srgbClr val="20D69D"/>
            </a:solidFill>
            <a:prstDash val="solid"/>
            <a:round/>
            <a:headEnd len="med" w="med" type="none"/>
            <a:tailEnd len="med" w="med" type="triangle"/>
          </a:ln>
        </p:spPr>
      </p:cxnSp>
      <p:sp>
        <p:nvSpPr>
          <p:cNvPr id="173" name="Google Shape;173;p18"/>
          <p:cNvSpPr txBox="1"/>
          <p:nvPr/>
        </p:nvSpPr>
        <p:spPr>
          <a:xfrm>
            <a:off x="10170123" y="428200"/>
            <a:ext cx="17124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Generación de Contexto</a:t>
            </a:r>
            <a:endParaRPr sz="1207"/>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19"/>
          <p:cNvSpPr/>
          <p:nvPr/>
        </p:nvSpPr>
        <p:spPr>
          <a:xfrm>
            <a:off x="-108142" y="-125242"/>
            <a:ext cx="12408300" cy="7108500"/>
          </a:xfrm>
          <a:prstGeom prst="rect">
            <a:avLst/>
          </a:prstGeom>
          <a:solidFill>
            <a:srgbClr val="00337F">
              <a:alpha val="68550"/>
            </a:srgbClr>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Calibri"/>
              <a:ea typeface="Calibri"/>
              <a:cs typeface="Calibri"/>
              <a:sym typeface="Calibri"/>
            </a:endParaRPr>
          </a:p>
        </p:txBody>
      </p:sp>
      <p:sp>
        <p:nvSpPr>
          <p:cNvPr id="179" name="Google Shape;179;p19"/>
          <p:cNvSpPr txBox="1"/>
          <p:nvPr/>
        </p:nvSpPr>
        <p:spPr>
          <a:xfrm>
            <a:off x="1641476" y="4100800"/>
            <a:ext cx="8958600" cy="1466400"/>
          </a:xfrm>
          <a:prstGeom prst="rect">
            <a:avLst/>
          </a:prstGeom>
          <a:noFill/>
          <a:ln>
            <a:noFill/>
          </a:ln>
        </p:spPr>
        <p:txBody>
          <a:bodyPr anchorCtr="0" anchor="ctr" bIns="121900" lIns="121900" spcFirstLastPara="1" rIns="121900" wrap="square" tIns="121900">
            <a:noAutofit/>
          </a:bodyPr>
          <a:lstStyle/>
          <a:p>
            <a:pPr indent="0" lvl="0" marL="0" marR="0" rtl="0" algn="ctr">
              <a:lnSpc>
                <a:spcPct val="115000"/>
              </a:lnSpc>
              <a:spcBef>
                <a:spcPts val="0"/>
              </a:spcBef>
              <a:spcAft>
                <a:spcPts val="1300"/>
              </a:spcAft>
              <a:buClr>
                <a:srgbClr val="000000"/>
              </a:buClr>
              <a:buSzPts val="3200"/>
              <a:buFont typeface="Arial"/>
              <a:buNone/>
            </a:pPr>
            <a:r>
              <a:rPr b="1" lang="es-ES" sz="5500">
                <a:solidFill>
                  <a:schemeClr val="lt1"/>
                </a:solidFill>
                <a:latin typeface="Montserrat"/>
                <a:ea typeface="Montserrat"/>
                <a:cs typeface="Montserrat"/>
                <a:sym typeface="Montserrat"/>
              </a:rPr>
              <a:t>¿Para qué es la AUDIENCIA PÚBLICA?</a:t>
            </a:r>
            <a:endParaRPr b="1" sz="5500">
              <a:solidFill>
                <a:schemeClr val="lt1"/>
              </a:solidFill>
              <a:latin typeface="Montserrat"/>
              <a:ea typeface="Montserrat"/>
              <a:cs typeface="Montserrat"/>
              <a:sym typeface="Montserrat"/>
            </a:endParaRPr>
          </a:p>
        </p:txBody>
      </p:sp>
      <p:pic>
        <p:nvPicPr>
          <p:cNvPr id="180" name="Google Shape;180;p19" title="Trasnparente Blanco.png"/>
          <p:cNvPicPr preferRelativeResize="0"/>
          <p:nvPr/>
        </p:nvPicPr>
        <p:blipFill rotWithShape="1">
          <a:blip r:embed="rId4">
            <a:alphaModFix amt="30000"/>
          </a:blip>
          <a:srcRect b="0" l="0" r="0" t="0"/>
          <a:stretch/>
        </p:blipFill>
        <p:spPr>
          <a:xfrm>
            <a:off x="9793175" y="6165324"/>
            <a:ext cx="2398826" cy="692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0"/>
          <p:cNvSpPr txBox="1"/>
          <p:nvPr/>
        </p:nvSpPr>
        <p:spPr>
          <a:xfrm>
            <a:off x="8194200" y="5075125"/>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Acuerdos Claros</a:t>
            </a:r>
            <a:endParaRPr sz="1897">
              <a:solidFill>
                <a:srgbClr val="1B181C"/>
              </a:solidFill>
              <a:latin typeface="Montserrat"/>
              <a:ea typeface="Montserrat"/>
              <a:cs typeface="Montserrat"/>
              <a:sym typeface="Montserrat"/>
            </a:endParaRPr>
          </a:p>
        </p:txBody>
      </p:sp>
      <p:sp>
        <p:nvSpPr>
          <p:cNvPr id="186" name="Google Shape;186;p20"/>
          <p:cNvSpPr/>
          <p:nvPr/>
        </p:nvSpPr>
        <p:spPr>
          <a:xfrm>
            <a:off x="389500" y="461825"/>
            <a:ext cx="3132300" cy="787500"/>
          </a:xfrm>
          <a:prstGeom prst="roundRect">
            <a:avLst>
              <a:gd fmla="val 16667" name="adj"/>
            </a:avLst>
          </a:prstGeom>
          <a:solidFill>
            <a:srgbClr val="37B0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87" name="Google Shape;187;p20"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88" name="Google Shape;188;p20"/>
          <p:cNvSpPr txBox="1"/>
          <p:nvPr/>
        </p:nvSpPr>
        <p:spPr>
          <a:xfrm>
            <a:off x="278275" y="522825"/>
            <a:ext cx="747900" cy="58476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3622">
                <a:solidFill>
                  <a:srgbClr val="ECECEC"/>
                </a:solidFill>
                <a:latin typeface="Montserrat"/>
                <a:ea typeface="Montserrat"/>
                <a:cs typeface="Montserrat"/>
                <a:sym typeface="Montserrat"/>
              </a:rPr>
              <a:t>A</a:t>
            </a:r>
            <a:endParaRPr b="1" sz="3622">
              <a:solidFill>
                <a:srgbClr val="ECECEC"/>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U</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D</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E</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N</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C</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sz="1207"/>
          </a:p>
        </p:txBody>
      </p:sp>
      <p:sp>
        <p:nvSpPr>
          <p:cNvPr id="189" name="Google Shape;189;p20"/>
          <p:cNvSpPr txBox="1"/>
          <p:nvPr/>
        </p:nvSpPr>
        <p:spPr>
          <a:xfrm>
            <a:off x="1026416" y="522825"/>
            <a:ext cx="25878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ECECEC"/>
                </a:solidFill>
                <a:latin typeface="Montserrat"/>
                <a:ea typeface="Montserrat"/>
                <a:cs typeface="Montserrat"/>
                <a:sym typeface="Montserrat"/>
              </a:rPr>
              <a:t>PERTURA</a:t>
            </a:r>
            <a:endParaRPr sz="3622">
              <a:solidFill>
                <a:srgbClr val="ECECEC"/>
              </a:solidFill>
              <a:latin typeface="Montserrat"/>
              <a:ea typeface="Montserrat"/>
              <a:cs typeface="Montserrat"/>
              <a:sym typeface="Montserrat"/>
            </a:endParaRPr>
          </a:p>
        </p:txBody>
      </p:sp>
      <p:cxnSp>
        <p:nvCxnSpPr>
          <p:cNvPr id="190" name="Google Shape;190;p20"/>
          <p:cNvCxnSpPr/>
          <p:nvPr/>
        </p:nvCxnSpPr>
        <p:spPr>
          <a:xfrm>
            <a:off x="3521707" y="881368"/>
            <a:ext cx="527700" cy="0"/>
          </a:xfrm>
          <a:prstGeom prst="straightConnector1">
            <a:avLst/>
          </a:prstGeom>
          <a:noFill/>
          <a:ln cap="flat" cmpd="sng" w="32850">
            <a:solidFill>
              <a:srgbClr val="20D69D"/>
            </a:solidFill>
            <a:prstDash val="solid"/>
            <a:round/>
            <a:headEnd len="med" w="med" type="none"/>
            <a:tailEnd len="med" w="med" type="triangle"/>
          </a:ln>
        </p:spPr>
      </p:cxnSp>
      <p:sp>
        <p:nvSpPr>
          <p:cNvPr id="191" name="Google Shape;191;p20"/>
          <p:cNvSpPr txBox="1"/>
          <p:nvPr/>
        </p:nvSpPr>
        <p:spPr>
          <a:xfrm>
            <a:off x="4049398" y="487575"/>
            <a:ext cx="17124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Generación de Contexto</a:t>
            </a:r>
            <a:endParaRPr sz="1207"/>
          </a:p>
        </p:txBody>
      </p:sp>
      <p:sp>
        <p:nvSpPr>
          <p:cNvPr id="192" name="Google Shape;192;p20"/>
          <p:cNvSpPr txBox="1"/>
          <p:nvPr/>
        </p:nvSpPr>
        <p:spPr>
          <a:xfrm>
            <a:off x="4049400" y="1803763"/>
            <a:ext cx="19878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Demuestra Práctica Ética</a:t>
            </a:r>
            <a:endParaRPr b="1" sz="1897">
              <a:solidFill>
                <a:srgbClr val="1B181C"/>
              </a:solidFill>
              <a:latin typeface="Montserrat"/>
              <a:ea typeface="Montserrat"/>
              <a:cs typeface="Montserrat"/>
              <a:sym typeface="Montserrat"/>
            </a:endParaRPr>
          </a:p>
        </p:txBody>
      </p:sp>
      <p:sp>
        <p:nvSpPr>
          <p:cNvPr id="193" name="Google Shape;193;p20"/>
          <p:cNvSpPr txBox="1"/>
          <p:nvPr/>
        </p:nvSpPr>
        <p:spPr>
          <a:xfrm>
            <a:off x="4049400" y="5271650"/>
            <a:ext cx="26835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Establece y Mantiene Acuerdos</a:t>
            </a:r>
            <a:endParaRPr b="1" sz="1897">
              <a:solidFill>
                <a:srgbClr val="1B181C"/>
              </a:solidFill>
              <a:latin typeface="Montserrat"/>
              <a:ea typeface="Montserrat"/>
              <a:cs typeface="Montserrat"/>
              <a:sym typeface="Montserrat"/>
            </a:endParaRPr>
          </a:p>
        </p:txBody>
      </p:sp>
      <p:sp>
        <p:nvSpPr>
          <p:cNvPr id="194" name="Google Shape;194;p20"/>
          <p:cNvSpPr txBox="1"/>
          <p:nvPr/>
        </p:nvSpPr>
        <p:spPr>
          <a:xfrm>
            <a:off x="8194200" y="1601763"/>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Normas Éticas</a:t>
            </a:r>
            <a:endParaRPr sz="1897">
              <a:solidFill>
                <a:srgbClr val="1B181C"/>
              </a:solidFill>
              <a:latin typeface="Montserrat"/>
              <a:ea typeface="Montserrat"/>
              <a:cs typeface="Montserrat"/>
              <a:sym typeface="Montserrat"/>
            </a:endParaRPr>
          </a:p>
        </p:txBody>
      </p:sp>
      <p:sp>
        <p:nvSpPr>
          <p:cNvPr id="195" name="Google Shape;195;p20"/>
          <p:cNvSpPr txBox="1"/>
          <p:nvPr/>
        </p:nvSpPr>
        <p:spPr>
          <a:xfrm>
            <a:off x="8194200" y="2452188"/>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Confidencialidad</a:t>
            </a:r>
            <a:endParaRPr sz="1897">
              <a:solidFill>
                <a:srgbClr val="1B181C"/>
              </a:solidFill>
              <a:latin typeface="Montserrat"/>
              <a:ea typeface="Montserrat"/>
              <a:cs typeface="Montserrat"/>
              <a:sym typeface="Montserrat"/>
            </a:endParaRPr>
          </a:p>
        </p:txBody>
      </p:sp>
      <p:sp>
        <p:nvSpPr>
          <p:cNvPr id="196" name="Google Shape;196;p20"/>
          <p:cNvSpPr txBox="1"/>
          <p:nvPr/>
        </p:nvSpPr>
        <p:spPr>
          <a:xfrm>
            <a:off x="8194200" y="5804200"/>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Compromiso</a:t>
            </a:r>
            <a:endParaRPr sz="1897">
              <a:solidFill>
                <a:srgbClr val="1B181C"/>
              </a:solidFill>
              <a:latin typeface="Montserrat"/>
              <a:ea typeface="Montserrat"/>
              <a:cs typeface="Montserrat"/>
              <a:sym typeface="Montserrat"/>
            </a:endParaRPr>
          </a:p>
        </p:txBody>
      </p:sp>
      <p:cxnSp>
        <p:nvCxnSpPr>
          <p:cNvPr id="197" name="Google Shape;197;p20"/>
          <p:cNvCxnSpPr>
            <a:stCxn id="189" idx="2"/>
            <a:endCxn id="193" idx="1"/>
          </p:cNvCxnSpPr>
          <p:nvPr/>
        </p:nvCxnSpPr>
        <p:spPr>
          <a:xfrm flipH="1" rot="-5400000">
            <a:off x="972116" y="2588025"/>
            <a:ext cx="4425600" cy="1729200"/>
          </a:xfrm>
          <a:prstGeom prst="curvedConnector2">
            <a:avLst/>
          </a:prstGeom>
          <a:noFill/>
          <a:ln cap="flat" cmpd="sng" w="38100">
            <a:solidFill>
              <a:srgbClr val="37B0E6"/>
            </a:solidFill>
            <a:prstDash val="solid"/>
            <a:round/>
            <a:headEnd len="med" w="med" type="none"/>
            <a:tailEnd len="med" w="med" type="triangle"/>
          </a:ln>
        </p:spPr>
      </p:cxnSp>
      <p:cxnSp>
        <p:nvCxnSpPr>
          <p:cNvPr id="198" name="Google Shape;198;p20"/>
          <p:cNvCxnSpPr>
            <a:stCxn id="189" idx="2"/>
            <a:endCxn id="192" idx="1"/>
          </p:cNvCxnSpPr>
          <p:nvPr/>
        </p:nvCxnSpPr>
        <p:spPr>
          <a:xfrm flipH="1" rot="-5400000">
            <a:off x="2706116" y="854025"/>
            <a:ext cx="957600" cy="1729200"/>
          </a:xfrm>
          <a:prstGeom prst="curvedConnector2">
            <a:avLst/>
          </a:prstGeom>
          <a:noFill/>
          <a:ln cap="flat" cmpd="sng" w="38100">
            <a:solidFill>
              <a:srgbClr val="37B0E6"/>
            </a:solidFill>
            <a:prstDash val="solid"/>
            <a:round/>
            <a:headEnd len="med" w="med" type="none"/>
            <a:tailEnd len="med" w="med" type="triangle"/>
          </a:ln>
        </p:spPr>
      </p:cxnSp>
      <p:cxnSp>
        <p:nvCxnSpPr>
          <p:cNvPr id="199" name="Google Shape;199;p20"/>
          <p:cNvCxnSpPr>
            <a:stCxn id="192" idx="3"/>
            <a:endCxn id="194" idx="1"/>
          </p:cNvCxnSpPr>
          <p:nvPr/>
        </p:nvCxnSpPr>
        <p:spPr>
          <a:xfrm flipH="1" rot="10800000">
            <a:off x="6037200" y="1827613"/>
            <a:ext cx="2157000" cy="3699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00" name="Google Shape;200;p20"/>
          <p:cNvCxnSpPr>
            <a:stCxn id="192" idx="3"/>
            <a:endCxn id="195" idx="1"/>
          </p:cNvCxnSpPr>
          <p:nvPr/>
        </p:nvCxnSpPr>
        <p:spPr>
          <a:xfrm>
            <a:off x="6037200" y="2197513"/>
            <a:ext cx="2157000" cy="4803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01" name="Google Shape;201;p20"/>
          <p:cNvCxnSpPr>
            <a:stCxn id="193" idx="3"/>
            <a:endCxn id="185" idx="1"/>
          </p:cNvCxnSpPr>
          <p:nvPr/>
        </p:nvCxnSpPr>
        <p:spPr>
          <a:xfrm flipH="1" rot="10800000">
            <a:off x="6732900" y="5300900"/>
            <a:ext cx="1461300" cy="3645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02" name="Google Shape;202;p20"/>
          <p:cNvCxnSpPr>
            <a:stCxn id="193" idx="3"/>
            <a:endCxn id="196" idx="1"/>
          </p:cNvCxnSpPr>
          <p:nvPr/>
        </p:nvCxnSpPr>
        <p:spPr>
          <a:xfrm>
            <a:off x="6732900" y="5665400"/>
            <a:ext cx="1461300" cy="364500"/>
          </a:xfrm>
          <a:prstGeom prst="curvedConnector3">
            <a:avLst>
              <a:gd fmla="val 50000" name="adj1"/>
            </a:avLst>
          </a:prstGeom>
          <a:noFill/>
          <a:ln cap="flat" cmpd="sng" w="38100">
            <a:solidFill>
              <a:srgbClr val="37B0E6"/>
            </a:solidFill>
            <a:prstDash val="solid"/>
            <a:round/>
            <a:headEnd len="med" w="med" type="none"/>
            <a:tailEnd len="med" w="med" type="triangle"/>
          </a:ln>
        </p:spPr>
      </p:cxnSp>
      <p:sp>
        <p:nvSpPr>
          <p:cNvPr id="203" name="Google Shape;203;p20"/>
          <p:cNvSpPr txBox="1"/>
          <p:nvPr/>
        </p:nvSpPr>
        <p:spPr>
          <a:xfrm>
            <a:off x="4049400" y="3625850"/>
            <a:ext cx="3351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Encarna una Mentalidad de Coaching</a:t>
            </a:r>
            <a:endParaRPr b="1" sz="1897">
              <a:solidFill>
                <a:srgbClr val="1B181C"/>
              </a:solidFill>
              <a:latin typeface="Montserrat"/>
              <a:ea typeface="Montserrat"/>
              <a:cs typeface="Montserrat"/>
              <a:sym typeface="Montserrat"/>
            </a:endParaRPr>
          </a:p>
        </p:txBody>
      </p:sp>
      <p:sp>
        <p:nvSpPr>
          <p:cNvPr id="204" name="Google Shape;204;p20"/>
          <p:cNvSpPr txBox="1"/>
          <p:nvPr/>
        </p:nvSpPr>
        <p:spPr>
          <a:xfrm>
            <a:off x="8194200" y="3410580"/>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Curiosidad</a:t>
            </a:r>
            <a:endParaRPr sz="1897">
              <a:solidFill>
                <a:srgbClr val="1B181C"/>
              </a:solidFill>
              <a:latin typeface="Montserrat"/>
              <a:ea typeface="Montserrat"/>
              <a:cs typeface="Montserrat"/>
              <a:sym typeface="Montserrat"/>
            </a:endParaRPr>
          </a:p>
        </p:txBody>
      </p:sp>
      <p:sp>
        <p:nvSpPr>
          <p:cNvPr id="205" name="Google Shape;205;p20"/>
          <p:cNvSpPr txBox="1"/>
          <p:nvPr/>
        </p:nvSpPr>
        <p:spPr>
          <a:xfrm>
            <a:off x="8194200" y="4128193"/>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Responsabilidad</a:t>
            </a:r>
            <a:endParaRPr sz="1897">
              <a:solidFill>
                <a:srgbClr val="1B181C"/>
              </a:solidFill>
              <a:latin typeface="Montserrat"/>
              <a:ea typeface="Montserrat"/>
              <a:cs typeface="Montserrat"/>
              <a:sym typeface="Montserrat"/>
            </a:endParaRPr>
          </a:p>
        </p:txBody>
      </p:sp>
      <p:cxnSp>
        <p:nvCxnSpPr>
          <p:cNvPr id="206" name="Google Shape;206;p20"/>
          <p:cNvCxnSpPr>
            <a:stCxn id="203" idx="3"/>
            <a:endCxn id="204" idx="1"/>
          </p:cNvCxnSpPr>
          <p:nvPr/>
        </p:nvCxnSpPr>
        <p:spPr>
          <a:xfrm flipH="1" rot="10800000">
            <a:off x="7400400" y="3636200"/>
            <a:ext cx="793800" cy="3834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07" name="Google Shape;207;p20"/>
          <p:cNvCxnSpPr>
            <a:stCxn id="203" idx="3"/>
            <a:endCxn id="205" idx="1"/>
          </p:cNvCxnSpPr>
          <p:nvPr/>
        </p:nvCxnSpPr>
        <p:spPr>
          <a:xfrm>
            <a:off x="7400400" y="4019600"/>
            <a:ext cx="793800" cy="3342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08" name="Google Shape;208;p20"/>
          <p:cNvCxnSpPr>
            <a:stCxn id="189" idx="2"/>
            <a:endCxn id="203" idx="1"/>
          </p:cNvCxnSpPr>
          <p:nvPr/>
        </p:nvCxnSpPr>
        <p:spPr>
          <a:xfrm flipH="1" rot="-5400000">
            <a:off x="1795016" y="1765125"/>
            <a:ext cx="2779800" cy="1729200"/>
          </a:xfrm>
          <a:prstGeom prst="curvedConnector2">
            <a:avLst/>
          </a:prstGeom>
          <a:noFill/>
          <a:ln cap="flat" cmpd="sng" w="38100">
            <a:solidFill>
              <a:srgbClr val="37B0E6"/>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1"/>
          <p:cNvSpPr txBox="1"/>
          <p:nvPr/>
        </p:nvSpPr>
        <p:spPr>
          <a:xfrm>
            <a:off x="8194200" y="4796910"/>
            <a:ext cx="23988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Escucha más </a:t>
            </a:r>
            <a:r>
              <a:rPr lang="es-ES" sz="1897">
                <a:solidFill>
                  <a:srgbClr val="1B181C"/>
                </a:solidFill>
                <a:latin typeface="Montserrat"/>
                <a:ea typeface="Montserrat"/>
                <a:cs typeface="Montserrat"/>
                <a:sym typeface="Montserrat"/>
              </a:rPr>
              <a:t>allá</a:t>
            </a:r>
            <a:r>
              <a:rPr lang="es-ES" sz="1897">
                <a:solidFill>
                  <a:srgbClr val="1B181C"/>
                </a:solidFill>
                <a:latin typeface="Montserrat"/>
                <a:ea typeface="Montserrat"/>
                <a:cs typeface="Montserrat"/>
                <a:sym typeface="Montserrat"/>
              </a:rPr>
              <a:t> de las palabras</a:t>
            </a:r>
            <a:endParaRPr sz="1897">
              <a:solidFill>
                <a:srgbClr val="1B181C"/>
              </a:solidFill>
              <a:latin typeface="Montserrat"/>
              <a:ea typeface="Montserrat"/>
              <a:cs typeface="Montserrat"/>
              <a:sym typeface="Montserrat"/>
            </a:endParaRPr>
          </a:p>
        </p:txBody>
      </p:sp>
      <p:sp>
        <p:nvSpPr>
          <p:cNvPr id="214" name="Google Shape;214;p21"/>
          <p:cNvSpPr/>
          <p:nvPr/>
        </p:nvSpPr>
        <p:spPr>
          <a:xfrm>
            <a:off x="389500" y="1764482"/>
            <a:ext cx="3351000" cy="787500"/>
          </a:xfrm>
          <a:prstGeom prst="roundRect">
            <a:avLst>
              <a:gd fmla="val 16667" name="adj"/>
            </a:avLst>
          </a:prstGeom>
          <a:solidFill>
            <a:srgbClr val="37B0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15" name="Google Shape;215;p21"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216" name="Google Shape;216;p21"/>
          <p:cNvSpPr txBox="1"/>
          <p:nvPr/>
        </p:nvSpPr>
        <p:spPr>
          <a:xfrm>
            <a:off x="278275" y="522825"/>
            <a:ext cx="747900" cy="58476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b="1" sz="3622">
              <a:solidFill>
                <a:srgbClr val="ECECEC"/>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U</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ECECEC"/>
                </a:solidFill>
                <a:latin typeface="Montserrat"/>
                <a:ea typeface="Montserrat"/>
                <a:cs typeface="Montserrat"/>
                <a:sym typeface="Montserrat"/>
              </a:rPr>
              <a:t>D</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E</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N</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C</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sz="1207"/>
          </a:p>
        </p:txBody>
      </p:sp>
      <p:sp>
        <p:nvSpPr>
          <p:cNvPr id="217" name="Google Shape;217;p21"/>
          <p:cNvSpPr txBox="1"/>
          <p:nvPr/>
        </p:nvSpPr>
        <p:spPr>
          <a:xfrm>
            <a:off x="1026426" y="1783757"/>
            <a:ext cx="28686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ECECEC"/>
                </a:solidFill>
                <a:latin typeface="Montserrat"/>
                <a:ea typeface="Montserrat"/>
                <a:cs typeface="Montserrat"/>
                <a:sym typeface="Montserrat"/>
              </a:rPr>
              <a:t>ISTINCIÓN</a:t>
            </a:r>
            <a:endParaRPr sz="3622">
              <a:solidFill>
                <a:srgbClr val="ECECEC"/>
              </a:solidFill>
              <a:latin typeface="Montserrat"/>
              <a:ea typeface="Montserrat"/>
              <a:cs typeface="Montserrat"/>
              <a:sym typeface="Montserrat"/>
            </a:endParaRPr>
          </a:p>
        </p:txBody>
      </p:sp>
      <p:sp>
        <p:nvSpPr>
          <p:cNvPr id="218" name="Google Shape;218;p21"/>
          <p:cNvSpPr txBox="1"/>
          <p:nvPr/>
        </p:nvSpPr>
        <p:spPr>
          <a:xfrm>
            <a:off x="4049400" y="690915"/>
            <a:ext cx="26001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Cultiva Confianza y Seguridad</a:t>
            </a:r>
            <a:endParaRPr b="1" sz="1897">
              <a:solidFill>
                <a:srgbClr val="1B181C"/>
              </a:solidFill>
              <a:latin typeface="Montserrat"/>
              <a:ea typeface="Montserrat"/>
              <a:cs typeface="Montserrat"/>
              <a:sym typeface="Montserrat"/>
            </a:endParaRPr>
          </a:p>
        </p:txBody>
      </p:sp>
      <p:sp>
        <p:nvSpPr>
          <p:cNvPr id="219" name="Google Shape;219;p21"/>
          <p:cNvSpPr txBox="1"/>
          <p:nvPr/>
        </p:nvSpPr>
        <p:spPr>
          <a:xfrm>
            <a:off x="4049400" y="5076900"/>
            <a:ext cx="18906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Escucha Activamente</a:t>
            </a:r>
            <a:endParaRPr b="1" sz="1897">
              <a:solidFill>
                <a:srgbClr val="1B181C"/>
              </a:solidFill>
              <a:latin typeface="Montserrat"/>
              <a:ea typeface="Montserrat"/>
              <a:cs typeface="Montserrat"/>
              <a:sym typeface="Montserrat"/>
            </a:endParaRPr>
          </a:p>
        </p:txBody>
      </p:sp>
      <p:sp>
        <p:nvSpPr>
          <p:cNvPr id="220" name="Google Shape;220;p21"/>
          <p:cNvSpPr txBox="1"/>
          <p:nvPr/>
        </p:nvSpPr>
        <p:spPr>
          <a:xfrm>
            <a:off x="8194200" y="300256"/>
            <a:ext cx="2976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Contexto de Apoyo y Seguridad</a:t>
            </a:r>
            <a:endParaRPr sz="1897">
              <a:solidFill>
                <a:srgbClr val="1B181C"/>
              </a:solidFill>
              <a:latin typeface="Montserrat"/>
              <a:ea typeface="Montserrat"/>
              <a:cs typeface="Montserrat"/>
              <a:sym typeface="Montserrat"/>
            </a:endParaRPr>
          </a:p>
        </p:txBody>
      </p:sp>
      <p:sp>
        <p:nvSpPr>
          <p:cNvPr id="221" name="Google Shape;221;p21"/>
          <p:cNvSpPr txBox="1"/>
          <p:nvPr/>
        </p:nvSpPr>
        <p:spPr>
          <a:xfrm>
            <a:off x="8194200" y="1150681"/>
            <a:ext cx="2976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Permiso de compartir Libremente</a:t>
            </a:r>
            <a:endParaRPr sz="1897">
              <a:solidFill>
                <a:srgbClr val="1B181C"/>
              </a:solidFill>
              <a:latin typeface="Montserrat"/>
              <a:ea typeface="Montserrat"/>
              <a:cs typeface="Montserrat"/>
              <a:sym typeface="Montserrat"/>
            </a:endParaRPr>
          </a:p>
        </p:txBody>
      </p:sp>
      <p:sp>
        <p:nvSpPr>
          <p:cNvPr id="222" name="Google Shape;222;p21"/>
          <p:cNvSpPr txBox="1"/>
          <p:nvPr/>
        </p:nvSpPr>
        <p:spPr>
          <a:xfrm>
            <a:off x="8194200" y="5692914"/>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Enfoque sistémico</a:t>
            </a:r>
            <a:endParaRPr sz="1897">
              <a:solidFill>
                <a:srgbClr val="1B181C"/>
              </a:solidFill>
              <a:latin typeface="Montserrat"/>
              <a:ea typeface="Montserrat"/>
              <a:cs typeface="Montserrat"/>
              <a:sym typeface="Montserrat"/>
            </a:endParaRPr>
          </a:p>
        </p:txBody>
      </p:sp>
      <p:cxnSp>
        <p:nvCxnSpPr>
          <p:cNvPr id="223" name="Google Shape;223;p21"/>
          <p:cNvCxnSpPr>
            <a:stCxn id="217" idx="2"/>
            <a:endCxn id="219" idx="1"/>
          </p:cNvCxnSpPr>
          <p:nvPr/>
        </p:nvCxnSpPr>
        <p:spPr>
          <a:xfrm flipH="1" rot="-5400000">
            <a:off x="1770126" y="3191357"/>
            <a:ext cx="2970000" cy="1588800"/>
          </a:xfrm>
          <a:prstGeom prst="curvedConnector2">
            <a:avLst/>
          </a:prstGeom>
          <a:noFill/>
          <a:ln cap="flat" cmpd="sng" w="38100">
            <a:solidFill>
              <a:srgbClr val="37B0E6"/>
            </a:solidFill>
            <a:prstDash val="solid"/>
            <a:round/>
            <a:headEnd len="med" w="med" type="none"/>
            <a:tailEnd len="med" w="med" type="triangle"/>
          </a:ln>
        </p:spPr>
      </p:cxnSp>
      <p:cxnSp>
        <p:nvCxnSpPr>
          <p:cNvPr id="224" name="Google Shape;224;p21"/>
          <p:cNvCxnSpPr>
            <a:stCxn id="217" idx="0"/>
            <a:endCxn id="218" idx="1"/>
          </p:cNvCxnSpPr>
          <p:nvPr/>
        </p:nvCxnSpPr>
        <p:spPr>
          <a:xfrm rot="-5400000">
            <a:off x="2905626" y="639857"/>
            <a:ext cx="699000" cy="1588800"/>
          </a:xfrm>
          <a:prstGeom prst="curvedConnector2">
            <a:avLst/>
          </a:prstGeom>
          <a:noFill/>
          <a:ln cap="flat" cmpd="sng" w="38100">
            <a:solidFill>
              <a:srgbClr val="37B0E6"/>
            </a:solidFill>
            <a:prstDash val="solid"/>
            <a:round/>
            <a:headEnd len="med" w="med" type="none"/>
            <a:tailEnd len="med" w="med" type="triangle"/>
          </a:ln>
        </p:spPr>
      </p:cxnSp>
      <p:cxnSp>
        <p:nvCxnSpPr>
          <p:cNvPr id="225" name="Google Shape;225;p21"/>
          <p:cNvCxnSpPr>
            <a:stCxn id="218" idx="3"/>
            <a:endCxn id="220" idx="1"/>
          </p:cNvCxnSpPr>
          <p:nvPr/>
        </p:nvCxnSpPr>
        <p:spPr>
          <a:xfrm flipH="1" rot="10800000">
            <a:off x="6649500" y="694065"/>
            <a:ext cx="1544700" cy="3906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26" name="Google Shape;226;p21"/>
          <p:cNvCxnSpPr>
            <a:stCxn id="218" idx="3"/>
            <a:endCxn id="221" idx="1"/>
          </p:cNvCxnSpPr>
          <p:nvPr/>
        </p:nvCxnSpPr>
        <p:spPr>
          <a:xfrm>
            <a:off x="6649500" y="1084665"/>
            <a:ext cx="1544700" cy="4599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27" name="Google Shape;227;p21"/>
          <p:cNvCxnSpPr>
            <a:stCxn id="219" idx="3"/>
            <a:endCxn id="213" idx="1"/>
          </p:cNvCxnSpPr>
          <p:nvPr/>
        </p:nvCxnSpPr>
        <p:spPr>
          <a:xfrm flipH="1" rot="10800000">
            <a:off x="5940000" y="5190750"/>
            <a:ext cx="2254200" cy="2799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28" name="Google Shape;228;p21"/>
          <p:cNvCxnSpPr>
            <a:stCxn id="219" idx="3"/>
            <a:endCxn id="222" idx="1"/>
          </p:cNvCxnSpPr>
          <p:nvPr/>
        </p:nvCxnSpPr>
        <p:spPr>
          <a:xfrm>
            <a:off x="5940000" y="5470650"/>
            <a:ext cx="2254200" cy="447900"/>
          </a:xfrm>
          <a:prstGeom prst="curvedConnector3">
            <a:avLst>
              <a:gd fmla="val 50000" name="adj1"/>
            </a:avLst>
          </a:prstGeom>
          <a:noFill/>
          <a:ln cap="flat" cmpd="sng" w="38100">
            <a:solidFill>
              <a:srgbClr val="37B0E6"/>
            </a:solidFill>
            <a:prstDash val="solid"/>
            <a:round/>
            <a:headEnd len="med" w="med" type="none"/>
            <a:tailEnd len="med" w="med" type="triangle"/>
          </a:ln>
        </p:spPr>
      </p:cxnSp>
      <p:sp>
        <p:nvSpPr>
          <p:cNvPr id="229" name="Google Shape;229;p21"/>
          <p:cNvSpPr txBox="1"/>
          <p:nvPr/>
        </p:nvSpPr>
        <p:spPr>
          <a:xfrm>
            <a:off x="4049400" y="3305903"/>
            <a:ext cx="26835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Mantiene Presencia</a:t>
            </a:r>
            <a:endParaRPr b="1" sz="1897">
              <a:solidFill>
                <a:srgbClr val="1B181C"/>
              </a:solidFill>
              <a:latin typeface="Montserrat"/>
              <a:ea typeface="Montserrat"/>
              <a:cs typeface="Montserrat"/>
              <a:sym typeface="Montserrat"/>
            </a:endParaRPr>
          </a:p>
        </p:txBody>
      </p:sp>
      <p:sp>
        <p:nvSpPr>
          <p:cNvPr id="230" name="Google Shape;230;p21"/>
          <p:cNvSpPr txBox="1"/>
          <p:nvPr/>
        </p:nvSpPr>
        <p:spPr>
          <a:xfrm>
            <a:off x="8194200" y="2676184"/>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Foco</a:t>
            </a:r>
            <a:endParaRPr sz="1897">
              <a:solidFill>
                <a:srgbClr val="1B181C"/>
              </a:solidFill>
              <a:latin typeface="Montserrat"/>
              <a:ea typeface="Montserrat"/>
              <a:cs typeface="Montserrat"/>
              <a:sym typeface="Montserrat"/>
            </a:endParaRPr>
          </a:p>
        </p:txBody>
      </p:sp>
      <p:sp>
        <p:nvSpPr>
          <p:cNvPr id="231" name="Google Shape;231;p21"/>
          <p:cNvSpPr txBox="1"/>
          <p:nvPr/>
        </p:nvSpPr>
        <p:spPr>
          <a:xfrm>
            <a:off x="8194200" y="3802072"/>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Apertura y Silencio</a:t>
            </a:r>
            <a:endParaRPr sz="1897">
              <a:solidFill>
                <a:srgbClr val="1B181C"/>
              </a:solidFill>
              <a:latin typeface="Montserrat"/>
              <a:ea typeface="Montserrat"/>
              <a:cs typeface="Montserrat"/>
              <a:sym typeface="Montserrat"/>
            </a:endParaRPr>
          </a:p>
        </p:txBody>
      </p:sp>
      <p:cxnSp>
        <p:nvCxnSpPr>
          <p:cNvPr id="232" name="Google Shape;232;p21"/>
          <p:cNvCxnSpPr>
            <a:stCxn id="229" idx="3"/>
            <a:endCxn id="230" idx="1"/>
          </p:cNvCxnSpPr>
          <p:nvPr/>
        </p:nvCxnSpPr>
        <p:spPr>
          <a:xfrm flipH="1" rot="10800000">
            <a:off x="6732900" y="2901953"/>
            <a:ext cx="1461300" cy="6297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33" name="Google Shape;233;p21"/>
          <p:cNvCxnSpPr>
            <a:stCxn id="229" idx="3"/>
            <a:endCxn id="231" idx="1"/>
          </p:cNvCxnSpPr>
          <p:nvPr/>
        </p:nvCxnSpPr>
        <p:spPr>
          <a:xfrm>
            <a:off x="6732900" y="3531653"/>
            <a:ext cx="1461300" cy="4962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34" name="Google Shape;234;p21"/>
          <p:cNvCxnSpPr>
            <a:stCxn id="217" idx="2"/>
            <a:endCxn id="229" idx="1"/>
          </p:cNvCxnSpPr>
          <p:nvPr/>
        </p:nvCxnSpPr>
        <p:spPr>
          <a:xfrm flipH="1" rot="-5400000">
            <a:off x="2739726" y="2221757"/>
            <a:ext cx="1030800" cy="1588800"/>
          </a:xfrm>
          <a:prstGeom prst="curvedConnector2">
            <a:avLst/>
          </a:prstGeom>
          <a:noFill/>
          <a:ln cap="flat" cmpd="sng" w="38100">
            <a:solidFill>
              <a:srgbClr val="37B0E6"/>
            </a:solidFill>
            <a:prstDash val="solid"/>
            <a:round/>
            <a:headEnd len="med" w="med" type="none"/>
            <a:tailEnd len="med" w="med" type="triangle"/>
          </a:ln>
        </p:spPr>
      </p:cxnSp>
      <p:sp>
        <p:nvSpPr>
          <p:cNvPr id="235" name="Google Shape;235;p21"/>
          <p:cNvSpPr txBox="1"/>
          <p:nvPr/>
        </p:nvSpPr>
        <p:spPr>
          <a:xfrm>
            <a:off x="8194200" y="3288784"/>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Empatía</a:t>
            </a:r>
            <a:endParaRPr sz="1897">
              <a:solidFill>
                <a:srgbClr val="1B181C"/>
              </a:solidFill>
              <a:latin typeface="Montserrat"/>
              <a:ea typeface="Montserrat"/>
              <a:cs typeface="Montserrat"/>
              <a:sym typeface="Montserrat"/>
            </a:endParaRPr>
          </a:p>
        </p:txBody>
      </p:sp>
      <p:cxnSp>
        <p:nvCxnSpPr>
          <p:cNvPr id="236" name="Google Shape;236;p21"/>
          <p:cNvCxnSpPr>
            <a:stCxn id="229" idx="3"/>
            <a:endCxn id="235" idx="1"/>
          </p:cNvCxnSpPr>
          <p:nvPr/>
        </p:nvCxnSpPr>
        <p:spPr>
          <a:xfrm flipH="1" rot="10800000">
            <a:off x="6732900" y="3514553"/>
            <a:ext cx="1461300" cy="17100"/>
          </a:xfrm>
          <a:prstGeom prst="curvedConnector3">
            <a:avLst>
              <a:gd fmla="val 50000" name="adj1"/>
            </a:avLst>
          </a:prstGeom>
          <a:noFill/>
          <a:ln cap="flat" cmpd="sng" w="38100">
            <a:solidFill>
              <a:srgbClr val="37B0E6"/>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2"/>
          <p:cNvSpPr txBox="1"/>
          <p:nvPr/>
        </p:nvSpPr>
        <p:spPr>
          <a:xfrm>
            <a:off x="8062311" y="4042659"/>
            <a:ext cx="2976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Transformar aprendizaje en Acción</a:t>
            </a:r>
            <a:endParaRPr sz="1897">
              <a:solidFill>
                <a:srgbClr val="1B181C"/>
              </a:solidFill>
              <a:latin typeface="Montserrat"/>
              <a:ea typeface="Montserrat"/>
              <a:cs typeface="Montserrat"/>
              <a:sym typeface="Montserrat"/>
            </a:endParaRPr>
          </a:p>
        </p:txBody>
      </p:sp>
      <p:sp>
        <p:nvSpPr>
          <p:cNvPr id="242" name="Google Shape;242;p22"/>
          <p:cNvSpPr/>
          <p:nvPr/>
        </p:nvSpPr>
        <p:spPr>
          <a:xfrm>
            <a:off x="389500" y="4279075"/>
            <a:ext cx="2398800" cy="787500"/>
          </a:xfrm>
          <a:prstGeom prst="roundRect">
            <a:avLst>
              <a:gd fmla="val 16667" name="adj"/>
            </a:avLst>
          </a:prstGeom>
          <a:solidFill>
            <a:srgbClr val="37B0E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43" name="Google Shape;243;p22"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244" name="Google Shape;244;p22"/>
          <p:cNvSpPr txBox="1"/>
          <p:nvPr/>
        </p:nvSpPr>
        <p:spPr>
          <a:xfrm>
            <a:off x="278275" y="522825"/>
            <a:ext cx="747900" cy="58476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b="1" sz="3622">
              <a:solidFill>
                <a:srgbClr val="ECECEC"/>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U</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D</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E</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N</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ECECEC"/>
                </a:solidFill>
                <a:latin typeface="Montserrat"/>
                <a:ea typeface="Montserrat"/>
                <a:cs typeface="Montserrat"/>
                <a:sym typeface="Montserrat"/>
              </a:rPr>
              <a:t>C</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I</a:t>
            </a:r>
            <a:endParaRPr b="1" sz="3622">
              <a:solidFill>
                <a:srgbClr val="00337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s-ES" sz="3622">
                <a:solidFill>
                  <a:srgbClr val="00337F"/>
                </a:solidFill>
                <a:latin typeface="Montserrat"/>
                <a:ea typeface="Montserrat"/>
                <a:cs typeface="Montserrat"/>
                <a:sym typeface="Montserrat"/>
              </a:rPr>
              <a:t>A</a:t>
            </a:r>
            <a:endParaRPr sz="1207"/>
          </a:p>
        </p:txBody>
      </p:sp>
      <p:sp>
        <p:nvSpPr>
          <p:cNvPr id="245" name="Google Shape;245;p22"/>
          <p:cNvSpPr txBox="1"/>
          <p:nvPr/>
        </p:nvSpPr>
        <p:spPr>
          <a:xfrm>
            <a:off x="1026175" y="4320971"/>
            <a:ext cx="1755600" cy="7170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0"/>
              </a:spcBef>
              <a:spcAft>
                <a:spcPts val="0"/>
              </a:spcAft>
              <a:buNone/>
            </a:pPr>
            <a:r>
              <a:rPr b="1" lang="es-ES" sz="3622">
                <a:solidFill>
                  <a:srgbClr val="ECECEC"/>
                </a:solidFill>
                <a:latin typeface="Montserrat"/>
                <a:ea typeface="Montserrat"/>
                <a:cs typeface="Montserrat"/>
                <a:sym typeface="Montserrat"/>
              </a:rPr>
              <a:t>IERRE</a:t>
            </a:r>
            <a:endParaRPr sz="3622">
              <a:solidFill>
                <a:srgbClr val="ECECEC"/>
              </a:solidFill>
              <a:latin typeface="Montserrat"/>
              <a:ea typeface="Montserrat"/>
              <a:cs typeface="Montserrat"/>
              <a:sym typeface="Montserrat"/>
            </a:endParaRPr>
          </a:p>
        </p:txBody>
      </p:sp>
      <p:sp>
        <p:nvSpPr>
          <p:cNvPr id="246" name="Google Shape;246;p22"/>
          <p:cNvSpPr txBox="1"/>
          <p:nvPr/>
        </p:nvSpPr>
        <p:spPr>
          <a:xfrm>
            <a:off x="4049275" y="1621150"/>
            <a:ext cx="23988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Evoca Conciencia</a:t>
            </a:r>
            <a:endParaRPr b="1" sz="1897">
              <a:solidFill>
                <a:srgbClr val="1B181C"/>
              </a:solidFill>
              <a:latin typeface="Montserrat"/>
              <a:ea typeface="Montserrat"/>
              <a:cs typeface="Montserrat"/>
              <a:sym typeface="Montserrat"/>
            </a:endParaRPr>
          </a:p>
        </p:txBody>
      </p:sp>
      <p:sp>
        <p:nvSpPr>
          <p:cNvPr id="247" name="Google Shape;247;p22"/>
          <p:cNvSpPr txBox="1"/>
          <p:nvPr/>
        </p:nvSpPr>
        <p:spPr>
          <a:xfrm>
            <a:off x="4049275" y="4301484"/>
            <a:ext cx="17556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Facilita el Crecimiento</a:t>
            </a:r>
            <a:endParaRPr b="1" sz="1897">
              <a:solidFill>
                <a:srgbClr val="1B181C"/>
              </a:solidFill>
              <a:latin typeface="Montserrat"/>
              <a:ea typeface="Montserrat"/>
              <a:cs typeface="Montserrat"/>
              <a:sym typeface="Montserrat"/>
            </a:endParaRPr>
          </a:p>
        </p:txBody>
      </p:sp>
      <p:sp>
        <p:nvSpPr>
          <p:cNvPr id="248" name="Google Shape;248;p22"/>
          <p:cNvSpPr txBox="1"/>
          <p:nvPr/>
        </p:nvSpPr>
        <p:spPr>
          <a:xfrm>
            <a:off x="8006312" y="319215"/>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Facilita el Aprendizaje</a:t>
            </a:r>
            <a:endParaRPr sz="1897">
              <a:solidFill>
                <a:srgbClr val="1B181C"/>
              </a:solidFill>
              <a:latin typeface="Montserrat"/>
              <a:ea typeface="Montserrat"/>
              <a:cs typeface="Montserrat"/>
              <a:sym typeface="Montserrat"/>
            </a:endParaRPr>
          </a:p>
        </p:txBody>
      </p:sp>
      <p:sp>
        <p:nvSpPr>
          <p:cNvPr id="249" name="Google Shape;249;p22"/>
          <p:cNvSpPr txBox="1"/>
          <p:nvPr/>
        </p:nvSpPr>
        <p:spPr>
          <a:xfrm>
            <a:off x="8006312" y="1169640"/>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Preguntas Poderosas</a:t>
            </a:r>
            <a:endParaRPr sz="1897">
              <a:solidFill>
                <a:srgbClr val="1B181C"/>
              </a:solidFill>
              <a:latin typeface="Montserrat"/>
              <a:ea typeface="Montserrat"/>
              <a:cs typeface="Montserrat"/>
              <a:sym typeface="Montserrat"/>
            </a:endParaRPr>
          </a:p>
        </p:txBody>
      </p:sp>
      <p:sp>
        <p:nvSpPr>
          <p:cNvPr id="250" name="Google Shape;250;p22"/>
          <p:cNvSpPr txBox="1"/>
          <p:nvPr/>
        </p:nvSpPr>
        <p:spPr>
          <a:xfrm>
            <a:off x="8062310" y="4938673"/>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Promueve Autonomía</a:t>
            </a:r>
            <a:endParaRPr sz="1897">
              <a:solidFill>
                <a:srgbClr val="1B181C"/>
              </a:solidFill>
              <a:latin typeface="Montserrat"/>
              <a:ea typeface="Montserrat"/>
              <a:cs typeface="Montserrat"/>
              <a:sym typeface="Montserrat"/>
            </a:endParaRPr>
          </a:p>
        </p:txBody>
      </p:sp>
      <p:cxnSp>
        <p:nvCxnSpPr>
          <p:cNvPr id="251" name="Google Shape;251;p22"/>
          <p:cNvCxnSpPr>
            <a:stCxn id="245" idx="3"/>
            <a:endCxn id="247" idx="1"/>
          </p:cNvCxnSpPr>
          <p:nvPr/>
        </p:nvCxnSpPr>
        <p:spPr>
          <a:xfrm>
            <a:off x="2781775" y="4679471"/>
            <a:ext cx="1267500" cy="15900"/>
          </a:xfrm>
          <a:prstGeom prst="curvedConnector3">
            <a:avLst>
              <a:gd fmla="val 50000" name="adj1"/>
            </a:avLst>
          </a:prstGeom>
          <a:noFill/>
          <a:ln cap="flat" cmpd="sng" w="38100">
            <a:solidFill>
              <a:srgbClr val="37B0E6"/>
            </a:solidFill>
            <a:prstDash val="solid"/>
            <a:round/>
            <a:headEnd len="med" w="med" type="none"/>
            <a:tailEnd len="med" w="med" type="triangle"/>
          </a:ln>
        </p:spPr>
      </p:cxnSp>
      <p:cxnSp>
        <p:nvCxnSpPr>
          <p:cNvPr id="252" name="Google Shape;252;p22"/>
          <p:cNvCxnSpPr>
            <a:stCxn id="245" idx="0"/>
            <a:endCxn id="246" idx="1"/>
          </p:cNvCxnSpPr>
          <p:nvPr/>
        </p:nvCxnSpPr>
        <p:spPr>
          <a:xfrm rot="-5400000">
            <a:off x="1739575" y="2011271"/>
            <a:ext cx="2474100" cy="2145300"/>
          </a:xfrm>
          <a:prstGeom prst="curvedConnector2">
            <a:avLst/>
          </a:prstGeom>
          <a:noFill/>
          <a:ln cap="flat" cmpd="sng" w="38100">
            <a:solidFill>
              <a:srgbClr val="37B0E6"/>
            </a:solidFill>
            <a:prstDash val="solid"/>
            <a:round/>
            <a:headEnd len="med" w="med" type="none"/>
            <a:tailEnd len="med" w="med" type="triangle"/>
          </a:ln>
        </p:spPr>
      </p:cxnSp>
      <p:cxnSp>
        <p:nvCxnSpPr>
          <p:cNvPr id="253" name="Google Shape;253;p22"/>
          <p:cNvCxnSpPr>
            <a:stCxn id="246" idx="3"/>
            <a:endCxn id="248" idx="1"/>
          </p:cNvCxnSpPr>
          <p:nvPr/>
        </p:nvCxnSpPr>
        <p:spPr>
          <a:xfrm flipH="1" rot="10800000">
            <a:off x="6448075" y="544900"/>
            <a:ext cx="1558200" cy="1302000"/>
          </a:xfrm>
          <a:prstGeom prst="curvedConnector3">
            <a:avLst>
              <a:gd fmla="val 50001" name="adj1"/>
            </a:avLst>
          </a:prstGeom>
          <a:noFill/>
          <a:ln cap="flat" cmpd="sng" w="38100">
            <a:solidFill>
              <a:srgbClr val="37B0E6"/>
            </a:solidFill>
            <a:prstDash val="solid"/>
            <a:round/>
            <a:headEnd len="med" w="med" type="none"/>
            <a:tailEnd len="med" w="med" type="triangle"/>
          </a:ln>
        </p:spPr>
      </p:cxnSp>
      <p:cxnSp>
        <p:nvCxnSpPr>
          <p:cNvPr id="254" name="Google Shape;254;p22"/>
          <p:cNvCxnSpPr>
            <a:stCxn id="246" idx="3"/>
            <a:endCxn id="249" idx="1"/>
          </p:cNvCxnSpPr>
          <p:nvPr/>
        </p:nvCxnSpPr>
        <p:spPr>
          <a:xfrm flipH="1" rot="10800000">
            <a:off x="6448075" y="1395400"/>
            <a:ext cx="1558200" cy="451500"/>
          </a:xfrm>
          <a:prstGeom prst="curvedConnector3">
            <a:avLst>
              <a:gd fmla="val 50001" name="adj1"/>
            </a:avLst>
          </a:prstGeom>
          <a:noFill/>
          <a:ln cap="flat" cmpd="sng" w="38100">
            <a:solidFill>
              <a:srgbClr val="37B0E6"/>
            </a:solidFill>
            <a:prstDash val="solid"/>
            <a:round/>
            <a:headEnd len="med" w="med" type="none"/>
            <a:tailEnd len="med" w="med" type="triangle"/>
          </a:ln>
        </p:spPr>
      </p:cxnSp>
      <p:cxnSp>
        <p:nvCxnSpPr>
          <p:cNvPr id="255" name="Google Shape;255;p22"/>
          <p:cNvCxnSpPr>
            <a:stCxn id="247" idx="3"/>
            <a:endCxn id="241" idx="1"/>
          </p:cNvCxnSpPr>
          <p:nvPr/>
        </p:nvCxnSpPr>
        <p:spPr>
          <a:xfrm flipH="1" rot="10800000">
            <a:off x="5804875" y="4436334"/>
            <a:ext cx="2257500" cy="258900"/>
          </a:xfrm>
          <a:prstGeom prst="curvedConnector3">
            <a:avLst>
              <a:gd fmla="val 49999" name="adj1"/>
            </a:avLst>
          </a:prstGeom>
          <a:noFill/>
          <a:ln cap="flat" cmpd="sng" w="38100">
            <a:solidFill>
              <a:srgbClr val="37B0E6"/>
            </a:solidFill>
            <a:prstDash val="solid"/>
            <a:round/>
            <a:headEnd len="med" w="med" type="none"/>
            <a:tailEnd len="med" w="med" type="triangle"/>
          </a:ln>
        </p:spPr>
      </p:cxnSp>
      <p:cxnSp>
        <p:nvCxnSpPr>
          <p:cNvPr id="256" name="Google Shape;256;p22"/>
          <p:cNvCxnSpPr>
            <a:stCxn id="247" idx="3"/>
            <a:endCxn id="250" idx="1"/>
          </p:cNvCxnSpPr>
          <p:nvPr/>
        </p:nvCxnSpPr>
        <p:spPr>
          <a:xfrm>
            <a:off x="5804875" y="4695234"/>
            <a:ext cx="2257500" cy="469200"/>
          </a:xfrm>
          <a:prstGeom prst="curvedConnector3">
            <a:avLst>
              <a:gd fmla="val 49999" name="adj1"/>
            </a:avLst>
          </a:prstGeom>
          <a:noFill/>
          <a:ln cap="flat" cmpd="sng" w="38100">
            <a:solidFill>
              <a:srgbClr val="37B0E6"/>
            </a:solidFill>
            <a:prstDash val="solid"/>
            <a:round/>
            <a:headEnd len="med" w="med" type="none"/>
            <a:tailEnd len="med" w="med" type="triangle"/>
          </a:ln>
        </p:spPr>
      </p:cxnSp>
      <p:sp>
        <p:nvSpPr>
          <p:cNvPr id="257" name="Google Shape;257;p22"/>
          <p:cNvSpPr txBox="1"/>
          <p:nvPr/>
        </p:nvSpPr>
        <p:spPr>
          <a:xfrm>
            <a:off x="8006292" y="1887878"/>
            <a:ext cx="2976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Silencio</a:t>
            </a:r>
            <a:endParaRPr sz="1897">
              <a:solidFill>
                <a:srgbClr val="1B181C"/>
              </a:solidFill>
              <a:latin typeface="Montserrat"/>
              <a:ea typeface="Montserrat"/>
              <a:cs typeface="Montserrat"/>
              <a:sym typeface="Montserrat"/>
            </a:endParaRPr>
          </a:p>
        </p:txBody>
      </p:sp>
      <p:sp>
        <p:nvSpPr>
          <p:cNvPr id="258" name="Google Shape;258;p22"/>
          <p:cNvSpPr txBox="1"/>
          <p:nvPr/>
        </p:nvSpPr>
        <p:spPr>
          <a:xfrm>
            <a:off x="8006268" y="2606138"/>
            <a:ext cx="32550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Metáforas y/o Analogías</a:t>
            </a:r>
            <a:endParaRPr sz="1897">
              <a:solidFill>
                <a:srgbClr val="1B181C"/>
              </a:solidFill>
              <a:latin typeface="Montserrat"/>
              <a:ea typeface="Montserrat"/>
              <a:cs typeface="Montserrat"/>
              <a:sym typeface="Montserrat"/>
            </a:endParaRPr>
          </a:p>
        </p:txBody>
      </p:sp>
      <p:cxnSp>
        <p:nvCxnSpPr>
          <p:cNvPr id="259" name="Google Shape;259;p22"/>
          <p:cNvCxnSpPr>
            <a:stCxn id="246" idx="3"/>
            <a:endCxn id="257" idx="1"/>
          </p:cNvCxnSpPr>
          <p:nvPr/>
        </p:nvCxnSpPr>
        <p:spPr>
          <a:xfrm>
            <a:off x="6448075" y="1846900"/>
            <a:ext cx="1558200" cy="266700"/>
          </a:xfrm>
          <a:prstGeom prst="curvedConnector3">
            <a:avLst>
              <a:gd fmla="val 50001" name="adj1"/>
            </a:avLst>
          </a:prstGeom>
          <a:noFill/>
          <a:ln cap="flat" cmpd="sng" w="38100">
            <a:solidFill>
              <a:srgbClr val="37B0E6"/>
            </a:solidFill>
            <a:prstDash val="solid"/>
            <a:round/>
            <a:headEnd len="med" w="med" type="none"/>
            <a:tailEnd len="med" w="med" type="triangle"/>
          </a:ln>
        </p:spPr>
      </p:cxnSp>
      <p:cxnSp>
        <p:nvCxnSpPr>
          <p:cNvPr id="260" name="Google Shape;260;p22"/>
          <p:cNvCxnSpPr>
            <a:stCxn id="246" idx="3"/>
            <a:endCxn id="258" idx="1"/>
          </p:cNvCxnSpPr>
          <p:nvPr/>
        </p:nvCxnSpPr>
        <p:spPr>
          <a:xfrm>
            <a:off x="6448075" y="1846900"/>
            <a:ext cx="1558200" cy="984900"/>
          </a:xfrm>
          <a:prstGeom prst="curvedConnector3">
            <a:avLst>
              <a:gd fmla="val 50000" name="adj1"/>
            </a:avLst>
          </a:prstGeom>
          <a:noFill/>
          <a:ln cap="flat" cmpd="sng" w="38100">
            <a:solidFill>
              <a:srgbClr val="37B0E6"/>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p23"/>
          <p:cNvSpPr/>
          <p:nvPr/>
        </p:nvSpPr>
        <p:spPr>
          <a:xfrm>
            <a:off x="-83367" y="-125242"/>
            <a:ext cx="12408300" cy="7108500"/>
          </a:xfrm>
          <a:prstGeom prst="rect">
            <a:avLst/>
          </a:prstGeom>
          <a:solidFill>
            <a:srgbClr val="00337F">
              <a:alpha val="68550"/>
            </a:srgbClr>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Calibri"/>
              <a:ea typeface="Calibri"/>
              <a:cs typeface="Calibri"/>
              <a:sym typeface="Calibri"/>
            </a:endParaRPr>
          </a:p>
        </p:txBody>
      </p:sp>
      <p:sp>
        <p:nvSpPr>
          <p:cNvPr id="266" name="Google Shape;266;p23"/>
          <p:cNvSpPr txBox="1"/>
          <p:nvPr/>
        </p:nvSpPr>
        <p:spPr>
          <a:xfrm>
            <a:off x="1641476" y="4634200"/>
            <a:ext cx="8958600" cy="1466400"/>
          </a:xfrm>
          <a:prstGeom prst="rect">
            <a:avLst/>
          </a:prstGeom>
          <a:noFill/>
          <a:ln>
            <a:noFill/>
          </a:ln>
        </p:spPr>
        <p:txBody>
          <a:bodyPr anchorCtr="0" anchor="ctr" bIns="121900" lIns="121900" spcFirstLastPara="1" rIns="121900" wrap="square" tIns="121900">
            <a:noAutofit/>
          </a:bodyPr>
          <a:lstStyle/>
          <a:p>
            <a:pPr indent="0" lvl="0" marL="0" marR="0" rtl="0" algn="ctr">
              <a:lnSpc>
                <a:spcPct val="115000"/>
              </a:lnSpc>
              <a:spcBef>
                <a:spcPts val="0"/>
              </a:spcBef>
              <a:spcAft>
                <a:spcPts val="1300"/>
              </a:spcAft>
              <a:buClr>
                <a:srgbClr val="000000"/>
              </a:buClr>
              <a:buSzPts val="3200"/>
              <a:buFont typeface="Arial"/>
              <a:buNone/>
            </a:pPr>
            <a:r>
              <a:rPr b="1" lang="es-ES" sz="5500">
                <a:solidFill>
                  <a:schemeClr val="lt1"/>
                </a:solidFill>
                <a:latin typeface="Montserrat"/>
                <a:ea typeface="Montserrat"/>
                <a:cs typeface="Montserrat"/>
                <a:sym typeface="Montserrat"/>
              </a:rPr>
              <a:t>CO-CONSTRUCCIÓN</a:t>
            </a:r>
            <a:endParaRPr b="1" sz="5500">
              <a:solidFill>
                <a:schemeClr val="lt1"/>
              </a:solidFill>
              <a:latin typeface="Montserrat"/>
              <a:ea typeface="Montserrat"/>
              <a:cs typeface="Montserrat"/>
              <a:sym typeface="Montserrat"/>
            </a:endParaRPr>
          </a:p>
        </p:txBody>
      </p:sp>
      <p:pic>
        <p:nvPicPr>
          <p:cNvPr id="267" name="Google Shape;267;p23" title="Trasnparente Blanco.png"/>
          <p:cNvPicPr preferRelativeResize="0"/>
          <p:nvPr/>
        </p:nvPicPr>
        <p:blipFill rotWithShape="1">
          <a:blip r:embed="rId4">
            <a:alphaModFix amt="30000"/>
          </a:blip>
          <a:srcRect b="0" l="0" r="0" t="0"/>
          <a:stretch/>
        </p:blipFill>
        <p:spPr>
          <a:xfrm>
            <a:off x="9793175" y="6165324"/>
            <a:ext cx="2398826" cy="692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24" title="concepto-de-comunidad-con-manos-de-personas.jpg"/>
          <p:cNvPicPr preferRelativeResize="0"/>
          <p:nvPr/>
        </p:nvPicPr>
        <p:blipFill>
          <a:blip r:embed="rId3">
            <a:alphaModFix/>
          </a:blip>
          <a:stretch>
            <a:fillRect/>
          </a:stretch>
        </p:blipFill>
        <p:spPr>
          <a:xfrm>
            <a:off x="7198675" y="1748550"/>
            <a:ext cx="4806298" cy="4806298"/>
          </a:xfrm>
          <a:prstGeom prst="rect">
            <a:avLst/>
          </a:prstGeom>
          <a:noFill/>
          <a:ln>
            <a:noFill/>
          </a:ln>
        </p:spPr>
      </p:pic>
      <p:pic>
        <p:nvPicPr>
          <p:cNvPr id="273" name="Google Shape;273;p24" title="Trasnparente azul.png"/>
          <p:cNvPicPr preferRelativeResize="0"/>
          <p:nvPr/>
        </p:nvPicPr>
        <p:blipFill>
          <a:blip r:embed="rId4">
            <a:alphaModFix amt="30000"/>
          </a:blip>
          <a:stretch>
            <a:fillRect/>
          </a:stretch>
        </p:blipFill>
        <p:spPr>
          <a:xfrm>
            <a:off x="9793175" y="6165324"/>
            <a:ext cx="2398826" cy="692675"/>
          </a:xfrm>
          <a:prstGeom prst="rect">
            <a:avLst/>
          </a:prstGeom>
          <a:noFill/>
          <a:ln>
            <a:noFill/>
          </a:ln>
        </p:spPr>
      </p:pic>
      <p:sp>
        <p:nvSpPr>
          <p:cNvPr id="274" name="Google Shape;274;p24"/>
          <p:cNvSpPr txBox="1"/>
          <p:nvPr/>
        </p:nvSpPr>
        <p:spPr>
          <a:xfrm>
            <a:off x="381450" y="244100"/>
            <a:ext cx="6059100" cy="1107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s-ES" sz="4200">
                <a:solidFill>
                  <a:srgbClr val="00337F"/>
                </a:solidFill>
                <a:latin typeface="Montserrat"/>
                <a:ea typeface="Montserrat"/>
                <a:cs typeface="Montserrat"/>
                <a:sym typeface="Montserrat"/>
              </a:rPr>
              <a:t>CO - CONSTRUCCIÓN</a:t>
            </a:r>
            <a:endParaRPr b="1" sz="4200">
              <a:solidFill>
                <a:srgbClr val="00337F"/>
              </a:solidFill>
              <a:latin typeface="Montserrat"/>
              <a:ea typeface="Montserrat"/>
              <a:cs typeface="Montserrat"/>
              <a:sym typeface="Montserrat"/>
            </a:endParaRPr>
          </a:p>
        </p:txBody>
      </p:sp>
      <p:sp>
        <p:nvSpPr>
          <p:cNvPr id="275" name="Google Shape;275;p24"/>
          <p:cNvSpPr txBox="1"/>
          <p:nvPr/>
        </p:nvSpPr>
        <p:spPr>
          <a:xfrm>
            <a:off x="848400" y="1258950"/>
            <a:ext cx="10052100" cy="52959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1000"/>
              </a:spcBef>
              <a:spcAft>
                <a:spcPts val="0"/>
              </a:spcAft>
              <a:buClr>
                <a:srgbClr val="1B181C"/>
              </a:buClr>
              <a:buSzPts val="2200"/>
              <a:buFont typeface="Montserrat"/>
              <a:buChar char="●"/>
            </a:pPr>
            <a:r>
              <a:rPr b="1" lang="es-ES" sz="2200">
                <a:solidFill>
                  <a:srgbClr val="1B181C"/>
                </a:solidFill>
                <a:latin typeface="Montserrat"/>
                <a:ea typeface="Montserrat"/>
                <a:cs typeface="Montserrat"/>
                <a:sym typeface="Montserrat"/>
              </a:rPr>
              <a:t>Crear “algo” con otros -&gt; Es el resultado de un trabajo en equipo</a:t>
            </a:r>
            <a:endParaRPr b="1" sz="2200">
              <a:solidFill>
                <a:srgbClr val="1B181C"/>
              </a:solidFill>
              <a:latin typeface="Montserrat"/>
              <a:ea typeface="Montserrat"/>
              <a:cs typeface="Montserrat"/>
              <a:sym typeface="Montserrat"/>
            </a:endParaRPr>
          </a:p>
          <a:p>
            <a:pPr indent="-368300" lvl="0" marL="457200" rtl="0" algn="l">
              <a:lnSpc>
                <a:spcPct val="115000"/>
              </a:lnSpc>
              <a:spcBef>
                <a:spcPts val="1000"/>
              </a:spcBef>
              <a:spcAft>
                <a:spcPts val="0"/>
              </a:spcAft>
              <a:buClr>
                <a:srgbClr val="1B181C"/>
              </a:buClr>
              <a:buSzPts val="2200"/>
              <a:buFont typeface="Montserrat"/>
              <a:buChar char="●"/>
            </a:pPr>
            <a:r>
              <a:rPr b="1" lang="es-ES" sz="2200">
                <a:solidFill>
                  <a:srgbClr val="1B181C"/>
                </a:solidFill>
                <a:latin typeface="Montserrat"/>
                <a:ea typeface="Montserrat"/>
                <a:cs typeface="Montserrat"/>
                <a:sym typeface="Montserrat"/>
              </a:rPr>
              <a:t>¿Qué? ¿Para qué? ¿Cómo?</a:t>
            </a:r>
            <a:endParaRPr b="1" sz="2200">
              <a:solidFill>
                <a:srgbClr val="1B181C"/>
              </a:solidFill>
              <a:latin typeface="Montserrat"/>
              <a:ea typeface="Montserrat"/>
              <a:cs typeface="Montserrat"/>
              <a:sym typeface="Montserrat"/>
            </a:endParaRPr>
          </a:p>
          <a:p>
            <a:pPr indent="-368300" lvl="0" marL="457200" rtl="0" algn="l">
              <a:lnSpc>
                <a:spcPct val="115000"/>
              </a:lnSpc>
              <a:spcBef>
                <a:spcPts val="1000"/>
              </a:spcBef>
              <a:spcAft>
                <a:spcPts val="0"/>
              </a:spcAft>
              <a:buClr>
                <a:srgbClr val="1B181C"/>
              </a:buClr>
              <a:buSzPts val="2200"/>
              <a:buFont typeface="Montserrat"/>
              <a:buChar char="●"/>
            </a:pPr>
            <a:r>
              <a:rPr b="1" lang="es-ES" sz="2200">
                <a:solidFill>
                  <a:srgbClr val="1B181C"/>
                </a:solidFill>
                <a:latin typeface="Montserrat"/>
                <a:ea typeface="Montserrat"/>
                <a:cs typeface="Montserrat"/>
                <a:sym typeface="Montserrat"/>
              </a:rPr>
              <a:t>¿</a:t>
            </a:r>
            <a:r>
              <a:rPr b="1" lang="es-ES" sz="2200">
                <a:solidFill>
                  <a:srgbClr val="1B181C"/>
                </a:solidFill>
                <a:latin typeface="Montserrat"/>
                <a:ea typeface="Montserrat"/>
                <a:cs typeface="Montserrat"/>
                <a:sym typeface="Montserrat"/>
              </a:rPr>
              <a:t>Qué</a:t>
            </a:r>
            <a:r>
              <a:rPr b="1" lang="es-ES" sz="2200">
                <a:solidFill>
                  <a:srgbClr val="1B181C"/>
                </a:solidFill>
                <a:latin typeface="Montserrat"/>
                <a:ea typeface="Montserrat"/>
                <a:cs typeface="Montserrat"/>
                <a:sym typeface="Montserrat"/>
              </a:rPr>
              <a:t> distinción “me tocó”?</a:t>
            </a:r>
            <a:endParaRPr b="1" sz="2200">
              <a:solidFill>
                <a:srgbClr val="1B181C"/>
              </a:solidFill>
              <a:latin typeface="Montserrat"/>
              <a:ea typeface="Montserrat"/>
              <a:cs typeface="Montserrat"/>
              <a:sym typeface="Montserrat"/>
            </a:endParaRPr>
          </a:p>
          <a:p>
            <a:pPr indent="-368300" lvl="1" marL="914400" rtl="0" algn="l">
              <a:lnSpc>
                <a:spcPct val="115000"/>
              </a:lnSpc>
              <a:spcBef>
                <a:spcPts val="1000"/>
              </a:spcBef>
              <a:spcAft>
                <a:spcPts val="0"/>
              </a:spcAft>
              <a:buClr>
                <a:srgbClr val="1B181C"/>
              </a:buClr>
              <a:buSzPts val="2200"/>
              <a:buFont typeface="Montserrat"/>
              <a:buChar char="○"/>
            </a:pPr>
            <a:r>
              <a:rPr lang="es-ES" sz="2200">
                <a:solidFill>
                  <a:srgbClr val="1B181C"/>
                </a:solidFill>
                <a:latin typeface="Montserrat"/>
                <a:ea typeface="Montserrat"/>
                <a:cs typeface="Montserrat"/>
                <a:sym typeface="Montserrat"/>
              </a:rPr>
              <a:t>¿Que de la </a:t>
            </a:r>
            <a:r>
              <a:rPr lang="es-ES" sz="2200">
                <a:solidFill>
                  <a:srgbClr val="1B181C"/>
                </a:solidFill>
                <a:latin typeface="Montserrat"/>
                <a:ea typeface="Montserrat"/>
                <a:cs typeface="Montserrat"/>
                <a:sym typeface="Montserrat"/>
              </a:rPr>
              <a:t>distinción</a:t>
            </a:r>
            <a:br>
              <a:rPr lang="es-ES" sz="2200">
                <a:solidFill>
                  <a:srgbClr val="1B181C"/>
                </a:solidFill>
                <a:latin typeface="Montserrat"/>
                <a:ea typeface="Montserrat"/>
                <a:cs typeface="Montserrat"/>
                <a:sym typeface="Montserrat"/>
              </a:rPr>
            </a:br>
            <a:r>
              <a:rPr lang="es-ES" sz="2200">
                <a:solidFill>
                  <a:srgbClr val="1B181C"/>
                </a:solidFill>
                <a:latin typeface="Montserrat"/>
                <a:ea typeface="Montserrat"/>
                <a:cs typeface="Montserrat"/>
                <a:sym typeface="Montserrat"/>
              </a:rPr>
              <a:t>puedo/quiero co-construir?</a:t>
            </a:r>
            <a:endParaRPr sz="2200">
              <a:solidFill>
                <a:srgbClr val="1B181C"/>
              </a:solidFill>
              <a:latin typeface="Montserrat"/>
              <a:ea typeface="Montserrat"/>
              <a:cs typeface="Montserrat"/>
              <a:sym typeface="Montserrat"/>
            </a:endParaRPr>
          </a:p>
          <a:p>
            <a:pPr indent="-368300" lvl="1" marL="914400" rtl="0" algn="l">
              <a:lnSpc>
                <a:spcPct val="115000"/>
              </a:lnSpc>
              <a:spcBef>
                <a:spcPts val="1000"/>
              </a:spcBef>
              <a:spcAft>
                <a:spcPts val="0"/>
              </a:spcAft>
              <a:buClr>
                <a:srgbClr val="1B181C"/>
              </a:buClr>
              <a:buSzPts val="2200"/>
              <a:buFont typeface="Montserrat"/>
              <a:buChar char="○"/>
            </a:pPr>
            <a:r>
              <a:rPr lang="es-ES" sz="2200">
                <a:solidFill>
                  <a:srgbClr val="1B181C"/>
                </a:solidFill>
                <a:latin typeface="Montserrat"/>
                <a:ea typeface="Montserrat"/>
                <a:cs typeface="Montserrat"/>
                <a:sym typeface="Montserrat"/>
              </a:rPr>
              <a:t>¿Para qué lo voy a Utilizar?</a:t>
            </a:r>
            <a:endParaRPr sz="2200">
              <a:solidFill>
                <a:srgbClr val="1B181C"/>
              </a:solidFill>
              <a:latin typeface="Montserrat"/>
              <a:ea typeface="Montserrat"/>
              <a:cs typeface="Montserrat"/>
              <a:sym typeface="Montserrat"/>
            </a:endParaRPr>
          </a:p>
          <a:p>
            <a:pPr indent="-368300" lvl="1" marL="914400" rtl="0" algn="l">
              <a:lnSpc>
                <a:spcPct val="115000"/>
              </a:lnSpc>
              <a:spcBef>
                <a:spcPts val="1000"/>
              </a:spcBef>
              <a:spcAft>
                <a:spcPts val="1000"/>
              </a:spcAft>
              <a:buClr>
                <a:srgbClr val="1B181C"/>
              </a:buClr>
              <a:buSzPts val="2200"/>
              <a:buFont typeface="Montserrat"/>
              <a:buChar char="○"/>
            </a:pPr>
            <a:r>
              <a:rPr lang="es-ES" sz="2200">
                <a:solidFill>
                  <a:srgbClr val="1B181C"/>
                </a:solidFill>
                <a:latin typeface="Montserrat"/>
                <a:ea typeface="Montserrat"/>
                <a:cs typeface="Montserrat"/>
                <a:sym typeface="Montserrat"/>
              </a:rPr>
              <a:t>¿Cómo lo voy a Realizar?</a:t>
            </a:r>
            <a:br>
              <a:rPr lang="es-ES" sz="2200">
                <a:solidFill>
                  <a:srgbClr val="1B181C"/>
                </a:solidFill>
                <a:latin typeface="Montserrat"/>
                <a:ea typeface="Montserrat"/>
                <a:cs typeface="Montserrat"/>
                <a:sym typeface="Montserrat"/>
              </a:rPr>
            </a:br>
            <a:r>
              <a:rPr lang="es-ES" sz="2200">
                <a:solidFill>
                  <a:srgbClr val="1B181C"/>
                </a:solidFill>
                <a:latin typeface="Montserrat"/>
                <a:ea typeface="Montserrat"/>
                <a:cs typeface="Montserrat"/>
                <a:sym typeface="Montserrat"/>
              </a:rPr>
              <a:t>(Preguntas / Dinámicas / </a:t>
            </a:r>
            <a:r>
              <a:rPr lang="es-ES" sz="2200">
                <a:solidFill>
                  <a:srgbClr val="1B181C"/>
                </a:solidFill>
                <a:latin typeface="Montserrat"/>
                <a:ea typeface="Montserrat"/>
                <a:cs typeface="Montserrat"/>
                <a:sym typeface="Montserrat"/>
              </a:rPr>
              <a:t>Recursos</a:t>
            </a:r>
            <a:r>
              <a:rPr lang="es-ES" sz="2200">
                <a:solidFill>
                  <a:srgbClr val="1B181C"/>
                </a:solidFill>
                <a:latin typeface="Montserrat"/>
                <a:ea typeface="Montserrat"/>
                <a:cs typeface="Montserrat"/>
                <a:sym typeface="Montserrat"/>
              </a:rPr>
              <a:t>)</a:t>
            </a:r>
            <a:endParaRPr sz="2200">
              <a:solidFill>
                <a:srgbClr val="1B181C"/>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25"/>
          <p:cNvSpPr txBox="1"/>
          <p:nvPr/>
        </p:nvSpPr>
        <p:spPr>
          <a:xfrm>
            <a:off x="5828700" y="1443325"/>
            <a:ext cx="6363300" cy="2663700"/>
          </a:xfrm>
          <a:prstGeom prst="rect">
            <a:avLst/>
          </a:prstGeom>
          <a:noFill/>
          <a:ln>
            <a:noFill/>
          </a:ln>
        </p:spPr>
        <p:txBody>
          <a:bodyPr anchorCtr="0" anchor="ctr" bIns="121900" lIns="121900" spcFirstLastPara="1" rIns="121900" wrap="square" tIns="121900">
            <a:noAutofit/>
          </a:bodyPr>
          <a:lstStyle/>
          <a:p>
            <a:pPr indent="0" lvl="0" marL="0" marR="0" rtl="0" algn="ctr">
              <a:lnSpc>
                <a:spcPct val="115000"/>
              </a:lnSpc>
              <a:spcBef>
                <a:spcPts val="0"/>
              </a:spcBef>
              <a:spcAft>
                <a:spcPts val="1300"/>
              </a:spcAft>
              <a:buClr>
                <a:srgbClr val="000000"/>
              </a:buClr>
              <a:buSzPts val="3200"/>
              <a:buFont typeface="Arial"/>
              <a:buNone/>
            </a:pPr>
            <a:r>
              <a:rPr b="1" lang="es-ES" sz="7200">
                <a:solidFill>
                  <a:srgbClr val="18205E"/>
                </a:solidFill>
                <a:latin typeface="Montserrat"/>
                <a:ea typeface="Montserrat"/>
                <a:cs typeface="Montserrat"/>
                <a:sym typeface="Montserrat"/>
              </a:rPr>
              <a:t>GRACIAS</a:t>
            </a:r>
            <a:endParaRPr b="1" sz="7200">
              <a:solidFill>
                <a:srgbClr val="18205E"/>
              </a:solidFill>
              <a:latin typeface="Montserrat"/>
              <a:ea typeface="Montserrat"/>
              <a:cs typeface="Montserrat"/>
              <a:sym typeface="Montserrat"/>
            </a:endParaRPr>
          </a:p>
        </p:txBody>
      </p:sp>
      <p:pic>
        <p:nvPicPr>
          <p:cNvPr id="281" name="Google Shape;281;p25" title="Trasnparente azul.png"/>
          <p:cNvPicPr preferRelativeResize="0"/>
          <p:nvPr/>
        </p:nvPicPr>
        <p:blipFill>
          <a:blip r:embed="rId4">
            <a:alphaModFix/>
          </a:blip>
          <a:stretch>
            <a:fillRect/>
          </a:stretch>
        </p:blipFill>
        <p:spPr>
          <a:xfrm>
            <a:off x="6700825" y="4440301"/>
            <a:ext cx="4619050" cy="1333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