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embeddedFontLst>
    <p:embeddedFont>
      <p:font typeface="Montserrat"/>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Montserrat-bold.fntdata"/><Relationship Id="rId14" Type="http://schemas.openxmlformats.org/officeDocument/2006/relationships/font" Target="fonts/Montserrat-regular.fntdata"/><Relationship Id="rId17" Type="http://schemas.openxmlformats.org/officeDocument/2006/relationships/font" Target="fonts/Montserrat-boldItalic.fntdata"/><Relationship Id="rId16" Type="http://schemas.openxmlformats.org/officeDocument/2006/relationships/font" Target="fonts/Montserrat-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ES"/>
              <a:t>¡HOLA 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Mi nombre es Nicolás Gunilla, Coach Ontológico, Marketer, emprendedor y empresario.</a:t>
            </a:r>
            <a:endParaRPr/>
          </a:p>
          <a:p>
            <a:pPr indent="0" lvl="0" marL="0" rtl="0" algn="l">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ES"/>
              <a:t>Estoy comprometido a darte mi 100% de lo que se sobre como descubrir a tu coach interior.</a:t>
            </a:r>
            <a:endParaRPr/>
          </a:p>
          <a:p>
            <a:pPr indent="0" lvl="0" marL="0" rtl="0" algn="l">
              <a:lnSpc>
                <a:spcPct val="100000"/>
              </a:lnSpc>
              <a:spcBef>
                <a:spcPts val="0"/>
              </a:spcBef>
              <a:spcAft>
                <a:spcPts val="0"/>
              </a:spcAft>
              <a:buSzPts val="1100"/>
              <a:buNone/>
            </a:pPr>
            <a:r>
              <a:rPr lang="es-ES"/>
              <a:t>¡Prometo no guardarme NADA!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83e814ae38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g383e814ae38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7db4b2ac15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g37db4b2ac15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ES"/>
              <a:t>¡HOLA 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Mi nombre es Nicolás Gunilla, Coach Ontológico, Marketer, emprendedor y empresario.</a:t>
            </a:r>
            <a:endParaRPr/>
          </a:p>
          <a:p>
            <a:pPr indent="0" lvl="0" marL="0" rtl="0" algn="l">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ES"/>
              <a:t>Estoy comprometido a darte mi 100% de lo que se sobre como descubrir a tu coach interior.</a:t>
            </a:r>
            <a:endParaRPr/>
          </a:p>
          <a:p>
            <a:pPr indent="0" lvl="0" marL="0" rtl="0" algn="l">
              <a:lnSpc>
                <a:spcPct val="100000"/>
              </a:lnSpc>
              <a:spcBef>
                <a:spcPts val="0"/>
              </a:spcBef>
              <a:spcAft>
                <a:spcPts val="0"/>
              </a:spcAft>
              <a:buSzPts val="1100"/>
              <a:buNone/>
            </a:pPr>
            <a:r>
              <a:rPr lang="es-ES"/>
              <a:t>¡Prometo no guardarme NADA!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6d0068d234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g36d0068d234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ES"/>
              <a:t>¡HOLA 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Mi nombre es Nicolás Gunilla, Coach Ontológico, Marketer, emprendedor y empresario.</a:t>
            </a:r>
            <a:endParaRPr/>
          </a:p>
          <a:p>
            <a:pPr indent="0" lvl="0" marL="0" rtl="0" algn="l">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ES"/>
              <a:t>Estoy comprometido a darte mi 100% de lo que se sobre como descubrir a tu coach interior.</a:t>
            </a:r>
            <a:endParaRPr/>
          </a:p>
          <a:p>
            <a:pPr indent="0" lvl="0" marL="0" rtl="0" algn="l">
              <a:lnSpc>
                <a:spcPct val="100000"/>
              </a:lnSpc>
              <a:spcBef>
                <a:spcPts val="0"/>
              </a:spcBef>
              <a:spcAft>
                <a:spcPts val="0"/>
              </a:spcAft>
              <a:buSzPts val="1100"/>
              <a:buNone/>
            </a:pPr>
            <a:r>
              <a:rPr lang="es-ES"/>
              <a:t>¡Prometo no guardarme NADA!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6d0068d234_0_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g36d0068d234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ES"/>
              <a:t>¡HOLA 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Mi nombre es Nicolás Gunilla, Coach Ontológico, Marketer, emprendedor y empresario.</a:t>
            </a:r>
            <a:endParaRPr/>
          </a:p>
          <a:p>
            <a:pPr indent="0" lvl="0" marL="0" rtl="0" algn="l">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ES"/>
              <a:t>Estoy comprometido a darte mi 100% de lo que se sobre como descubrir a tu coach interior.</a:t>
            </a:r>
            <a:endParaRPr/>
          </a:p>
          <a:p>
            <a:pPr indent="0" lvl="0" marL="0" rtl="0" algn="l">
              <a:lnSpc>
                <a:spcPct val="100000"/>
              </a:lnSpc>
              <a:spcBef>
                <a:spcPts val="0"/>
              </a:spcBef>
              <a:spcAft>
                <a:spcPts val="0"/>
              </a:spcAft>
              <a:buSzPts val="1100"/>
              <a:buNone/>
            </a:pPr>
            <a:r>
              <a:rPr lang="es-ES"/>
              <a:t>¡Prometo no guardarme NADA!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6d0068d234_0_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g36d0068d234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ES"/>
              <a:t>¡HOLA 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Mi nombre es Nicolás Gunilla, Coach Ontológico, Marketer, emprendedor y empresario.</a:t>
            </a:r>
            <a:endParaRPr/>
          </a:p>
          <a:p>
            <a:pPr indent="0" lvl="0" marL="0" rtl="0" algn="l">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ES"/>
              <a:t>Estoy comprometido a darte mi 100% de lo que se sobre como descubrir a tu coach interior.</a:t>
            </a:r>
            <a:endParaRPr/>
          </a:p>
          <a:p>
            <a:pPr indent="0" lvl="0" marL="0" rtl="0" algn="l">
              <a:lnSpc>
                <a:spcPct val="100000"/>
              </a:lnSpc>
              <a:spcBef>
                <a:spcPts val="0"/>
              </a:spcBef>
              <a:spcAft>
                <a:spcPts val="0"/>
              </a:spcAft>
              <a:buSzPts val="1100"/>
              <a:buNone/>
            </a:pPr>
            <a:r>
              <a:rPr lang="es-ES"/>
              <a:t>¡Prometo no guardarme NADA!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6d0068d234_0_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g36d0068d234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ES"/>
              <a:t>¡HOLA 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Mi nombre es Nicolás Gunilla, Coach Ontológico, Marketer, emprendedor y empresario.</a:t>
            </a:r>
            <a:endParaRPr/>
          </a:p>
          <a:p>
            <a:pPr indent="0" lvl="0" marL="0" rtl="0" algn="l">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ES"/>
              <a:t>Estoy comprometido a darte mi 100% de lo que se sobre como descubrir a tu coach interior.</a:t>
            </a:r>
            <a:endParaRPr/>
          </a:p>
          <a:p>
            <a:pPr indent="0" lvl="0" marL="0" rtl="0" algn="l">
              <a:lnSpc>
                <a:spcPct val="100000"/>
              </a:lnSpc>
              <a:spcBef>
                <a:spcPts val="0"/>
              </a:spcBef>
              <a:spcAft>
                <a:spcPts val="0"/>
              </a:spcAft>
              <a:buSzPts val="1100"/>
              <a:buNone/>
            </a:pPr>
            <a:r>
              <a:rPr lang="es-ES"/>
              <a:t>¡Prometo no guardarme NADA!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6d0068d234_0_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g36d0068d234_0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s-ES"/>
              <a:t>¡HOLA 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Mi nombre es Nicolás Gunilla, Coach Ontológico, Marketer, emprendedor y empresario.</a:t>
            </a:r>
            <a:endParaRPr/>
          </a:p>
          <a:p>
            <a:pPr indent="0" lvl="0" marL="0" rtl="0" algn="l">
              <a:lnSpc>
                <a:spcPct val="100000"/>
              </a:lnSpc>
              <a:spcBef>
                <a:spcPts val="0"/>
              </a:spcBef>
              <a:spcAft>
                <a:spcPts val="0"/>
              </a:spcAft>
              <a:buClr>
                <a:schemeClr val="dk1"/>
              </a:buClr>
              <a:buSzPts val="1100"/>
              <a:buFont typeface="Arial"/>
              <a:buNone/>
            </a:pPr>
            <a:r>
              <a:rPr lang="es-ES"/>
              <a:t>He tenido el privilegio de haber impactado la vida de miles de personas en varios paises de habla hispana por medio de mis entrenamientos, productos y servicios.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s-ES"/>
              <a:t>Y lo que veremos en esta clase es como DESCUBRIR A TU COACH INTERIOR.</a:t>
            </a:r>
            <a:br>
              <a:rPr lang="es-ES"/>
            </a:br>
            <a:r>
              <a:rPr lang="es-ES"/>
              <a:t>Será una clase de ALTO IMPACTO donde te prometo que si te abres a aprender, te llevarás mucho valor para tu vida.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s-ES"/>
              <a:t>Estoy comprometido a darte mi 100% de lo que se sobre como descubrir a tu coach interior.</a:t>
            </a:r>
            <a:endParaRPr/>
          </a:p>
          <a:p>
            <a:pPr indent="0" lvl="0" marL="0" rtl="0" algn="l">
              <a:lnSpc>
                <a:spcPct val="100000"/>
              </a:lnSpc>
              <a:spcBef>
                <a:spcPts val="0"/>
              </a:spcBef>
              <a:spcAft>
                <a:spcPts val="0"/>
              </a:spcAft>
              <a:buSzPts val="1100"/>
              <a:buNone/>
            </a:pPr>
            <a:r>
              <a:rPr lang="es-ES"/>
              <a:t>¡Prometo no guardarme NADA!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s-ES"/>
              <a:t>Haré todo lo posible para que en esta clase recibas el MÁXIMO valor en el corto tiempo que estaremos juntos. También prometo que te mostraré al final como poder seguir aprendiendo y formarte como coach ontológico profesional.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805a406388_1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g3805a406388_1_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 name="Shape 11"/>
        <p:cNvGrpSpPr/>
        <p:nvPr/>
      </p:nvGrpSpPr>
      <p:grpSpPr>
        <a:xfrm>
          <a:off x="0" y="0"/>
          <a:ext cx="0" cy="0"/>
          <a:chOff x="0" y="0"/>
          <a:chExt cx="0" cy="0"/>
        </a:xfrm>
      </p:grpSpPr>
      <p:sp>
        <p:nvSpPr>
          <p:cNvPr id="12" name="Google Shape;12;p2"/>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 name="Google Shape;13;p2"/>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14" name="Google Shape;14;p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7" name="Shape 27"/>
        <p:cNvGrpSpPr/>
        <p:nvPr/>
      </p:nvGrpSpPr>
      <p:grpSpPr>
        <a:xfrm>
          <a:off x="0" y="0"/>
          <a:ext cx="0" cy="0"/>
          <a:chOff x="0" y="0"/>
          <a:chExt cx="0" cy="0"/>
        </a:xfrm>
      </p:grpSpPr>
      <p:sp>
        <p:nvSpPr>
          <p:cNvPr id="28" name="Google Shape;28;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p:nvPr>
            <p:ph idx="2" type="pic"/>
          </p:nvPr>
        </p:nvSpPr>
        <p:spPr>
          <a:xfrm>
            <a:off x="5183188" y="987425"/>
            <a:ext cx="6172200" cy="4873625"/>
          </a:xfrm>
          <a:prstGeom prst="rect">
            <a:avLst/>
          </a:prstGeom>
          <a:noFill/>
          <a:ln>
            <a:noFill/>
          </a:ln>
        </p:spPr>
      </p:sp>
      <p:sp>
        <p:nvSpPr>
          <p:cNvPr id="68" name="Google Shape;68;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4" title="Humana- rectangular (7).jpg"/>
          <p:cNvPicPr preferRelativeResize="0"/>
          <p:nvPr/>
        </p:nvPicPr>
        <p:blipFill rotWithShape="1">
          <a:blip r:embed="rId3">
            <a:alphaModFix/>
          </a:blip>
          <a:srcRect b="0" l="0" r="0" t="0"/>
          <a:stretch/>
        </p:blipFill>
        <p:spPr>
          <a:xfrm>
            <a:off x="0" y="0"/>
            <a:ext cx="12662948" cy="6857999"/>
          </a:xfrm>
          <a:prstGeom prst="rect">
            <a:avLst/>
          </a:prstGeom>
          <a:solidFill>
            <a:srgbClr val="2DA879"/>
          </a:solidFill>
          <a:ln>
            <a:noFill/>
          </a:ln>
        </p:spPr>
      </p:pic>
      <p:sp>
        <p:nvSpPr>
          <p:cNvPr id="89" name="Google Shape;89;p14"/>
          <p:cNvSpPr txBox="1"/>
          <p:nvPr/>
        </p:nvSpPr>
        <p:spPr>
          <a:xfrm>
            <a:off x="8727175" y="5489025"/>
            <a:ext cx="2751000" cy="1368900"/>
          </a:xfrm>
          <a:prstGeom prst="rect">
            <a:avLst/>
          </a:prstGeom>
          <a:solidFill>
            <a:srgbClr val="00337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ES" sz="7300">
                <a:solidFill>
                  <a:schemeClr val="lt1"/>
                </a:solidFill>
                <a:latin typeface="Montserrat"/>
                <a:ea typeface="Montserrat"/>
                <a:cs typeface="Montserrat"/>
                <a:sym typeface="Montserrat"/>
              </a:rPr>
              <a:t>2026</a:t>
            </a:r>
            <a:endParaRPr b="1" sz="7300">
              <a:solidFill>
                <a:schemeClr val="l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5" title="ejecutivos-de-negocios-interactuando-entre-si.jpg"/>
          <p:cNvPicPr preferRelativeResize="0"/>
          <p:nvPr/>
        </p:nvPicPr>
        <p:blipFill>
          <a:blip r:embed="rId3">
            <a:alphaModFix/>
          </a:blip>
          <a:stretch>
            <a:fillRect/>
          </a:stretch>
        </p:blipFill>
        <p:spPr>
          <a:xfrm>
            <a:off x="-1" y="0"/>
            <a:ext cx="12192000" cy="8126026"/>
          </a:xfrm>
          <a:prstGeom prst="rect">
            <a:avLst/>
          </a:prstGeom>
          <a:noFill/>
          <a:ln>
            <a:noFill/>
          </a:ln>
        </p:spPr>
      </p:pic>
      <p:sp>
        <p:nvSpPr>
          <p:cNvPr id="95" name="Google Shape;95;p15"/>
          <p:cNvSpPr/>
          <p:nvPr/>
        </p:nvSpPr>
        <p:spPr>
          <a:xfrm>
            <a:off x="-83317" y="-125242"/>
            <a:ext cx="12408300" cy="7108500"/>
          </a:xfrm>
          <a:prstGeom prst="rect">
            <a:avLst/>
          </a:prstGeom>
          <a:solidFill>
            <a:srgbClr val="00337F">
              <a:alpha val="68550"/>
            </a:srgbClr>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lnSpc>
                <a:spcPct val="115000"/>
              </a:lnSpc>
              <a:spcBef>
                <a:spcPts val="0"/>
              </a:spcBef>
              <a:spcAft>
                <a:spcPts val="1300"/>
              </a:spcAft>
              <a:buClr>
                <a:schemeClr val="dk1"/>
              </a:buClr>
              <a:buSzPts val="3200"/>
              <a:buFont typeface="Arial"/>
              <a:buNone/>
            </a:pPr>
            <a:r>
              <a:t/>
            </a:r>
            <a:endParaRPr sz="1900">
              <a:latin typeface="Calibri"/>
              <a:ea typeface="Calibri"/>
              <a:cs typeface="Calibri"/>
              <a:sym typeface="Calibri"/>
            </a:endParaRPr>
          </a:p>
        </p:txBody>
      </p:sp>
      <p:sp>
        <p:nvSpPr>
          <p:cNvPr id="96" name="Google Shape;96;p15"/>
          <p:cNvSpPr txBox="1"/>
          <p:nvPr/>
        </p:nvSpPr>
        <p:spPr>
          <a:xfrm>
            <a:off x="783825" y="4100800"/>
            <a:ext cx="10674000" cy="1466400"/>
          </a:xfrm>
          <a:prstGeom prst="rect">
            <a:avLst/>
          </a:prstGeom>
          <a:noFill/>
          <a:ln>
            <a:noFill/>
          </a:ln>
        </p:spPr>
        <p:txBody>
          <a:bodyPr anchorCtr="0" anchor="ctr" bIns="121900" lIns="121900" spcFirstLastPara="1" rIns="121900" wrap="square" tIns="121900">
            <a:noAutofit/>
          </a:bodyPr>
          <a:lstStyle/>
          <a:p>
            <a:pPr indent="0" lvl="0" marL="0" marR="0" rtl="0" algn="ctr">
              <a:lnSpc>
                <a:spcPct val="115000"/>
              </a:lnSpc>
              <a:spcBef>
                <a:spcPts val="0"/>
              </a:spcBef>
              <a:spcAft>
                <a:spcPts val="1300"/>
              </a:spcAft>
              <a:buClr>
                <a:srgbClr val="000000"/>
              </a:buClr>
              <a:buSzPts val="3200"/>
              <a:buFont typeface="Arial"/>
              <a:buNone/>
            </a:pPr>
            <a:r>
              <a:rPr b="1" lang="es-ES" sz="4500">
                <a:solidFill>
                  <a:schemeClr val="lt1"/>
                </a:solidFill>
                <a:latin typeface="Montserrat"/>
                <a:ea typeface="Montserrat"/>
                <a:cs typeface="Montserrat"/>
                <a:sym typeface="Montserrat"/>
              </a:rPr>
              <a:t>MÉTODO GUIAR</a:t>
            </a:r>
            <a:endParaRPr b="1" sz="4500">
              <a:solidFill>
                <a:schemeClr val="lt1"/>
              </a:solidFill>
              <a:latin typeface="Montserrat"/>
              <a:ea typeface="Montserrat"/>
              <a:cs typeface="Montserrat"/>
              <a:sym typeface="Montserrat"/>
            </a:endParaRPr>
          </a:p>
        </p:txBody>
      </p:sp>
      <p:pic>
        <p:nvPicPr>
          <p:cNvPr id="97" name="Google Shape;97;p15" title="Trasnparente Blanco.png"/>
          <p:cNvPicPr preferRelativeResize="0"/>
          <p:nvPr/>
        </p:nvPicPr>
        <p:blipFill rotWithShape="1">
          <a:blip r:embed="rId4">
            <a:alphaModFix amt="30000"/>
          </a:blip>
          <a:srcRect b="0" l="0" r="0" t="0"/>
          <a:stretch/>
        </p:blipFill>
        <p:spPr>
          <a:xfrm>
            <a:off x="9793175" y="6165324"/>
            <a:ext cx="2398826" cy="692675"/>
          </a:xfrm>
          <a:prstGeom prst="rect">
            <a:avLst/>
          </a:prstGeom>
          <a:noFill/>
          <a:ln>
            <a:noFill/>
          </a:ln>
        </p:spPr>
      </p:pic>
      <p:sp>
        <p:nvSpPr>
          <p:cNvPr id="98" name="Google Shape;98;p15"/>
          <p:cNvSpPr txBox="1"/>
          <p:nvPr/>
        </p:nvSpPr>
        <p:spPr>
          <a:xfrm>
            <a:off x="8457736" y="4507090"/>
            <a:ext cx="4035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300"/>
              </a:spcAft>
              <a:buNone/>
            </a:pPr>
            <a:r>
              <a:rPr b="1" lang="es-ES" sz="2000">
                <a:solidFill>
                  <a:schemeClr val="lt1"/>
                </a:solidFill>
                <a:latin typeface="Montserrat"/>
                <a:ea typeface="Montserrat"/>
                <a:cs typeface="Montserrat"/>
                <a:sym typeface="Montserrat"/>
              </a:rPr>
              <a:t>®</a:t>
            </a:r>
            <a:endParaRPr sz="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16"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04" name="Google Shape;104;p16"/>
          <p:cNvSpPr txBox="1"/>
          <p:nvPr/>
        </p:nvSpPr>
        <p:spPr>
          <a:xfrm>
            <a:off x="502873" y="141150"/>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G</a:t>
            </a:r>
            <a:endParaRPr sz="4807"/>
          </a:p>
        </p:txBody>
      </p:sp>
      <p:sp>
        <p:nvSpPr>
          <p:cNvPr id="105" name="Google Shape;105;p16"/>
          <p:cNvSpPr txBox="1"/>
          <p:nvPr/>
        </p:nvSpPr>
        <p:spPr>
          <a:xfrm>
            <a:off x="1571775" y="418200"/>
            <a:ext cx="8559900" cy="717000"/>
          </a:xfrm>
          <a:prstGeom prst="rect">
            <a:avLst/>
          </a:prstGeom>
          <a:noFill/>
          <a:ln>
            <a:noFill/>
          </a:ln>
        </p:spPr>
        <p:txBody>
          <a:bodyPr anchorCtr="0" anchor="t" bIns="78875" lIns="78875" spcFirstLastPara="1" rIns="78875" wrap="square" tIns="78875">
            <a:spAutoFit/>
          </a:bodyPr>
          <a:lstStyle/>
          <a:p>
            <a:pPr indent="0" lvl="0" marL="0" rtl="0" algn="l">
              <a:lnSpc>
                <a:spcPct val="100000"/>
              </a:lnSpc>
              <a:spcBef>
                <a:spcPts val="0"/>
              </a:spcBef>
              <a:spcAft>
                <a:spcPts val="0"/>
              </a:spcAft>
              <a:buNone/>
            </a:pPr>
            <a:r>
              <a:rPr b="1" lang="es-ES" sz="3622">
                <a:solidFill>
                  <a:srgbClr val="20D69D"/>
                </a:solidFill>
                <a:latin typeface="Montserrat"/>
                <a:ea typeface="Montserrat"/>
                <a:cs typeface="Montserrat"/>
                <a:sym typeface="Montserrat"/>
              </a:rPr>
              <a:t>ENERACIÓN DE CONTEXTO</a:t>
            </a:r>
            <a:endParaRPr b="1" sz="3622">
              <a:solidFill>
                <a:srgbClr val="20D69D"/>
              </a:solidFill>
              <a:latin typeface="Montserrat"/>
              <a:ea typeface="Montserrat"/>
              <a:cs typeface="Montserrat"/>
              <a:sym typeface="Montserrat"/>
            </a:endParaRPr>
          </a:p>
        </p:txBody>
      </p:sp>
      <p:sp>
        <p:nvSpPr>
          <p:cNvPr id="106" name="Google Shape;106;p16"/>
          <p:cNvSpPr txBox="1"/>
          <p:nvPr/>
        </p:nvSpPr>
        <p:spPr>
          <a:xfrm>
            <a:off x="1571775" y="1820525"/>
            <a:ext cx="6149400" cy="717000"/>
          </a:xfrm>
          <a:prstGeom prst="rect">
            <a:avLst/>
          </a:prstGeom>
          <a:noFill/>
          <a:ln>
            <a:noFill/>
          </a:ln>
        </p:spPr>
        <p:txBody>
          <a:bodyPr anchorCtr="0" anchor="t" bIns="78875" lIns="78875" spcFirstLastPara="1" rIns="78875" wrap="square" tIns="78875">
            <a:spAutoFit/>
          </a:bodyPr>
          <a:lstStyle/>
          <a:p>
            <a:pPr indent="0" lvl="0" marL="0" rtl="0" algn="l">
              <a:lnSpc>
                <a:spcPct val="100000"/>
              </a:lnSpc>
              <a:spcBef>
                <a:spcPts val="0"/>
              </a:spcBef>
              <a:spcAft>
                <a:spcPts val="0"/>
              </a:spcAft>
              <a:buNone/>
            </a:pPr>
            <a:r>
              <a:rPr b="1" lang="es-ES" sz="3622">
                <a:solidFill>
                  <a:srgbClr val="20D69D"/>
                </a:solidFill>
                <a:latin typeface="Montserrat"/>
                <a:ea typeface="Montserrat"/>
                <a:cs typeface="Montserrat"/>
                <a:sym typeface="Montserrat"/>
              </a:rPr>
              <a:t>NIFICAR ACUERDO</a:t>
            </a:r>
            <a:endParaRPr b="1" sz="3622">
              <a:solidFill>
                <a:srgbClr val="20D69D"/>
              </a:solidFill>
              <a:latin typeface="Montserrat"/>
              <a:ea typeface="Montserrat"/>
              <a:cs typeface="Montserrat"/>
              <a:sym typeface="Montserrat"/>
            </a:endParaRPr>
          </a:p>
        </p:txBody>
      </p:sp>
      <p:sp>
        <p:nvSpPr>
          <p:cNvPr id="107" name="Google Shape;107;p16"/>
          <p:cNvSpPr txBox="1"/>
          <p:nvPr/>
        </p:nvSpPr>
        <p:spPr>
          <a:xfrm>
            <a:off x="502873" y="1543475"/>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U</a:t>
            </a:r>
            <a:endParaRPr sz="4807"/>
          </a:p>
        </p:txBody>
      </p:sp>
      <p:sp>
        <p:nvSpPr>
          <p:cNvPr id="108" name="Google Shape;108;p16"/>
          <p:cNvSpPr txBox="1"/>
          <p:nvPr/>
        </p:nvSpPr>
        <p:spPr>
          <a:xfrm>
            <a:off x="502873" y="2927350"/>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I</a:t>
            </a:r>
            <a:endParaRPr sz="4807"/>
          </a:p>
        </p:txBody>
      </p:sp>
      <p:sp>
        <p:nvSpPr>
          <p:cNvPr id="109" name="Google Shape;109;p16"/>
          <p:cNvSpPr txBox="1"/>
          <p:nvPr/>
        </p:nvSpPr>
        <p:spPr>
          <a:xfrm>
            <a:off x="1571775" y="3222850"/>
            <a:ext cx="7403400" cy="717000"/>
          </a:xfrm>
          <a:prstGeom prst="rect">
            <a:avLst/>
          </a:prstGeom>
          <a:noFill/>
          <a:ln>
            <a:noFill/>
          </a:ln>
        </p:spPr>
        <p:txBody>
          <a:bodyPr anchorCtr="0" anchor="t" bIns="78875" lIns="78875" spcFirstLastPara="1" rIns="78875" wrap="square" tIns="78875">
            <a:spAutoFit/>
          </a:bodyPr>
          <a:lstStyle/>
          <a:p>
            <a:pPr indent="0" lvl="0" marL="0" rtl="0" algn="l">
              <a:lnSpc>
                <a:spcPct val="100000"/>
              </a:lnSpc>
              <a:spcBef>
                <a:spcPts val="0"/>
              </a:spcBef>
              <a:spcAft>
                <a:spcPts val="0"/>
              </a:spcAft>
              <a:buNone/>
            </a:pPr>
            <a:r>
              <a:rPr b="1" lang="es-ES" sz="3622">
                <a:solidFill>
                  <a:srgbClr val="20D69D"/>
                </a:solidFill>
                <a:latin typeface="Montserrat"/>
                <a:ea typeface="Montserrat"/>
                <a:cs typeface="Montserrat"/>
                <a:sym typeface="Montserrat"/>
              </a:rPr>
              <a:t>NDAGACIÓN</a:t>
            </a:r>
            <a:endParaRPr b="1" sz="3622">
              <a:solidFill>
                <a:srgbClr val="20D69D"/>
              </a:solidFill>
              <a:latin typeface="Montserrat"/>
              <a:ea typeface="Montserrat"/>
              <a:cs typeface="Montserrat"/>
              <a:sym typeface="Montserrat"/>
            </a:endParaRPr>
          </a:p>
        </p:txBody>
      </p:sp>
      <p:sp>
        <p:nvSpPr>
          <p:cNvPr id="110" name="Google Shape;110;p16"/>
          <p:cNvSpPr txBox="1"/>
          <p:nvPr/>
        </p:nvSpPr>
        <p:spPr>
          <a:xfrm>
            <a:off x="502873" y="4025696"/>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A</a:t>
            </a:r>
            <a:endParaRPr sz="4807"/>
          </a:p>
        </p:txBody>
      </p:sp>
      <p:sp>
        <p:nvSpPr>
          <p:cNvPr id="111" name="Google Shape;111;p16"/>
          <p:cNvSpPr txBox="1"/>
          <p:nvPr/>
        </p:nvSpPr>
        <p:spPr>
          <a:xfrm>
            <a:off x="1571783" y="4323171"/>
            <a:ext cx="5173500" cy="717000"/>
          </a:xfrm>
          <a:prstGeom prst="rect">
            <a:avLst/>
          </a:prstGeom>
          <a:noFill/>
          <a:ln>
            <a:noFill/>
          </a:ln>
        </p:spPr>
        <p:txBody>
          <a:bodyPr anchorCtr="0" anchor="t" bIns="78875" lIns="78875" spcFirstLastPara="1" rIns="78875" wrap="square" tIns="78875">
            <a:spAutoFit/>
          </a:bodyPr>
          <a:lstStyle/>
          <a:p>
            <a:pPr indent="0" lvl="0" marL="0" rtl="0" algn="l">
              <a:lnSpc>
                <a:spcPct val="100000"/>
              </a:lnSpc>
              <a:spcBef>
                <a:spcPts val="0"/>
              </a:spcBef>
              <a:spcAft>
                <a:spcPts val="0"/>
              </a:spcAft>
              <a:buNone/>
            </a:pPr>
            <a:r>
              <a:rPr b="1" lang="es-ES" sz="3622">
                <a:solidFill>
                  <a:srgbClr val="20D69D"/>
                </a:solidFill>
                <a:latin typeface="Montserrat"/>
                <a:ea typeface="Montserrat"/>
                <a:cs typeface="Montserrat"/>
                <a:sym typeface="Montserrat"/>
              </a:rPr>
              <a:t>CCIÓN</a:t>
            </a:r>
            <a:endParaRPr b="1" sz="3622">
              <a:solidFill>
                <a:srgbClr val="20D69D"/>
              </a:solidFill>
              <a:latin typeface="Montserrat"/>
              <a:ea typeface="Montserrat"/>
              <a:cs typeface="Montserrat"/>
              <a:sym typeface="Montserrat"/>
            </a:endParaRPr>
          </a:p>
        </p:txBody>
      </p:sp>
      <p:sp>
        <p:nvSpPr>
          <p:cNvPr id="112" name="Google Shape;112;p16"/>
          <p:cNvSpPr txBox="1"/>
          <p:nvPr/>
        </p:nvSpPr>
        <p:spPr>
          <a:xfrm>
            <a:off x="502873" y="5146425"/>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R</a:t>
            </a:r>
            <a:endParaRPr sz="4807"/>
          </a:p>
        </p:txBody>
      </p:sp>
      <p:sp>
        <p:nvSpPr>
          <p:cNvPr id="113" name="Google Shape;113;p16"/>
          <p:cNvSpPr txBox="1"/>
          <p:nvPr/>
        </p:nvSpPr>
        <p:spPr>
          <a:xfrm>
            <a:off x="1571775" y="5423500"/>
            <a:ext cx="8013900" cy="717000"/>
          </a:xfrm>
          <a:prstGeom prst="rect">
            <a:avLst/>
          </a:prstGeom>
          <a:noFill/>
          <a:ln>
            <a:noFill/>
          </a:ln>
        </p:spPr>
        <p:txBody>
          <a:bodyPr anchorCtr="0" anchor="t" bIns="78875" lIns="78875" spcFirstLastPara="1" rIns="78875" wrap="square" tIns="78875">
            <a:spAutoFit/>
          </a:bodyPr>
          <a:lstStyle/>
          <a:p>
            <a:pPr indent="0" lvl="0" marL="0" rtl="0" algn="l">
              <a:lnSpc>
                <a:spcPct val="100000"/>
              </a:lnSpc>
              <a:spcBef>
                <a:spcPts val="0"/>
              </a:spcBef>
              <a:spcAft>
                <a:spcPts val="0"/>
              </a:spcAft>
              <a:buNone/>
            </a:pPr>
            <a:r>
              <a:rPr b="1" lang="es-ES" sz="3622">
                <a:solidFill>
                  <a:srgbClr val="20D69D"/>
                </a:solidFill>
                <a:latin typeface="Montserrat"/>
                <a:ea typeface="Montserrat"/>
                <a:cs typeface="Montserrat"/>
                <a:sym typeface="Montserrat"/>
              </a:rPr>
              <a:t>ECAPITULAR Y CIERRE</a:t>
            </a:r>
            <a:endParaRPr b="1" sz="3622">
              <a:solidFill>
                <a:srgbClr val="20D69D"/>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id="118" name="Google Shape;118;p17"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19" name="Google Shape;119;p17"/>
          <p:cNvSpPr txBox="1"/>
          <p:nvPr/>
        </p:nvSpPr>
        <p:spPr>
          <a:xfrm>
            <a:off x="502875" y="141150"/>
            <a:ext cx="9570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G</a:t>
            </a:r>
            <a:endParaRPr sz="4807"/>
          </a:p>
        </p:txBody>
      </p:sp>
      <p:sp>
        <p:nvSpPr>
          <p:cNvPr id="120" name="Google Shape;120;p17"/>
          <p:cNvSpPr txBox="1"/>
          <p:nvPr/>
        </p:nvSpPr>
        <p:spPr>
          <a:xfrm>
            <a:off x="1876575" y="418200"/>
            <a:ext cx="6834000" cy="717000"/>
          </a:xfrm>
          <a:prstGeom prst="rect">
            <a:avLst/>
          </a:prstGeom>
          <a:noFill/>
          <a:ln>
            <a:noFill/>
          </a:ln>
        </p:spPr>
        <p:txBody>
          <a:bodyPr anchorCtr="0" anchor="t" bIns="78875" lIns="78875" spcFirstLastPara="1" rIns="78875" wrap="square" tIns="78875">
            <a:spAutoFit/>
          </a:bodyPr>
          <a:lstStyle/>
          <a:p>
            <a:pPr indent="0" lvl="0" marL="0" rtl="0" algn="l">
              <a:lnSpc>
                <a:spcPct val="100000"/>
              </a:lnSpc>
              <a:spcBef>
                <a:spcPts val="0"/>
              </a:spcBef>
              <a:spcAft>
                <a:spcPts val="0"/>
              </a:spcAft>
              <a:buNone/>
            </a:pPr>
            <a:r>
              <a:rPr b="1" lang="es-ES" sz="3622">
                <a:solidFill>
                  <a:srgbClr val="20D69D"/>
                </a:solidFill>
                <a:latin typeface="Montserrat"/>
                <a:ea typeface="Montserrat"/>
                <a:cs typeface="Montserrat"/>
                <a:sym typeface="Montserrat"/>
              </a:rPr>
              <a:t>ENERACIÓN DE CONTEXTO</a:t>
            </a:r>
            <a:endParaRPr b="1" sz="3622">
              <a:solidFill>
                <a:srgbClr val="20D69D"/>
              </a:solidFill>
              <a:latin typeface="Montserrat"/>
              <a:ea typeface="Montserrat"/>
              <a:cs typeface="Montserrat"/>
              <a:sym typeface="Montserrat"/>
            </a:endParaRPr>
          </a:p>
        </p:txBody>
      </p:sp>
      <p:sp>
        <p:nvSpPr>
          <p:cNvPr id="121" name="Google Shape;121;p17"/>
          <p:cNvSpPr txBox="1"/>
          <p:nvPr/>
        </p:nvSpPr>
        <p:spPr>
          <a:xfrm>
            <a:off x="502873" y="1543475"/>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U</a:t>
            </a:r>
            <a:endParaRPr sz="4807"/>
          </a:p>
        </p:txBody>
      </p:sp>
      <p:sp>
        <p:nvSpPr>
          <p:cNvPr id="122" name="Google Shape;122;p17"/>
          <p:cNvSpPr txBox="1"/>
          <p:nvPr/>
        </p:nvSpPr>
        <p:spPr>
          <a:xfrm>
            <a:off x="502873" y="2927350"/>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I</a:t>
            </a:r>
            <a:endParaRPr sz="4807"/>
          </a:p>
        </p:txBody>
      </p:sp>
      <p:sp>
        <p:nvSpPr>
          <p:cNvPr id="123" name="Google Shape;123;p17"/>
          <p:cNvSpPr txBox="1"/>
          <p:nvPr/>
        </p:nvSpPr>
        <p:spPr>
          <a:xfrm>
            <a:off x="502873" y="4025696"/>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A</a:t>
            </a:r>
            <a:endParaRPr sz="4807"/>
          </a:p>
        </p:txBody>
      </p:sp>
      <p:sp>
        <p:nvSpPr>
          <p:cNvPr id="124" name="Google Shape;124;p17"/>
          <p:cNvSpPr txBox="1"/>
          <p:nvPr/>
        </p:nvSpPr>
        <p:spPr>
          <a:xfrm>
            <a:off x="502873" y="5146425"/>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R</a:t>
            </a:r>
            <a:endParaRPr sz="4807"/>
          </a:p>
        </p:txBody>
      </p:sp>
      <p:sp>
        <p:nvSpPr>
          <p:cNvPr id="125" name="Google Shape;125;p17"/>
          <p:cNvSpPr txBox="1"/>
          <p:nvPr/>
        </p:nvSpPr>
        <p:spPr>
          <a:xfrm>
            <a:off x="2829050" y="1672970"/>
            <a:ext cx="6834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Propósito:</a:t>
            </a:r>
            <a:r>
              <a:rPr lang="es-ES" sz="1897">
                <a:solidFill>
                  <a:srgbClr val="1B181C"/>
                </a:solidFill>
                <a:latin typeface="Montserrat"/>
                <a:ea typeface="Montserrat"/>
                <a:cs typeface="Montserrat"/>
                <a:sym typeface="Montserrat"/>
              </a:rPr>
              <a:t> encuadrar la relación, crear seguridad psicológica y claridad ética.</a:t>
            </a:r>
            <a:endParaRPr sz="1897">
              <a:solidFill>
                <a:srgbClr val="1B181C"/>
              </a:solidFill>
              <a:latin typeface="Montserrat"/>
              <a:ea typeface="Montserrat"/>
              <a:cs typeface="Montserrat"/>
              <a:sym typeface="Montserrat"/>
            </a:endParaRPr>
          </a:p>
        </p:txBody>
      </p:sp>
      <p:cxnSp>
        <p:nvCxnSpPr>
          <p:cNvPr id="126" name="Google Shape;126;p17"/>
          <p:cNvCxnSpPr>
            <a:stCxn id="119" idx="3"/>
            <a:endCxn id="125" idx="1"/>
          </p:cNvCxnSpPr>
          <p:nvPr/>
        </p:nvCxnSpPr>
        <p:spPr>
          <a:xfrm>
            <a:off x="1459875" y="776700"/>
            <a:ext cx="1369200" cy="1290000"/>
          </a:xfrm>
          <a:prstGeom prst="curvedConnector3">
            <a:avLst>
              <a:gd fmla="val 49999" name="adj1"/>
            </a:avLst>
          </a:prstGeom>
          <a:noFill/>
          <a:ln cap="flat" cmpd="sng" w="28575">
            <a:solidFill>
              <a:srgbClr val="37B0E6"/>
            </a:solidFill>
            <a:prstDash val="solid"/>
            <a:round/>
            <a:headEnd len="med" w="med" type="none"/>
            <a:tailEnd len="med" w="med" type="triangle"/>
          </a:ln>
        </p:spPr>
      </p:cxnSp>
      <p:sp>
        <p:nvSpPr>
          <p:cNvPr id="127" name="Google Shape;127;p17"/>
          <p:cNvSpPr txBox="1"/>
          <p:nvPr/>
        </p:nvSpPr>
        <p:spPr>
          <a:xfrm>
            <a:off x="2829075" y="4267495"/>
            <a:ext cx="6834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Co-crear la relación: </a:t>
            </a:r>
            <a:r>
              <a:rPr lang="es-ES" sz="1897">
                <a:solidFill>
                  <a:srgbClr val="1B181C"/>
                </a:solidFill>
                <a:latin typeface="Montserrat"/>
                <a:ea typeface="Montserrat"/>
                <a:cs typeface="Montserrat"/>
                <a:sym typeface="Montserrat"/>
              </a:rPr>
              <a:t>Cultiva confianza y seguridad (respeto, sensibilidad cultural y contextual)</a:t>
            </a:r>
            <a:endParaRPr sz="1897">
              <a:solidFill>
                <a:srgbClr val="1B181C"/>
              </a:solidFill>
              <a:latin typeface="Montserrat"/>
              <a:ea typeface="Montserrat"/>
              <a:cs typeface="Montserrat"/>
              <a:sym typeface="Montserrat"/>
            </a:endParaRPr>
          </a:p>
        </p:txBody>
      </p:sp>
      <p:cxnSp>
        <p:nvCxnSpPr>
          <p:cNvPr id="128" name="Google Shape;128;p17"/>
          <p:cNvCxnSpPr>
            <a:stCxn id="119" idx="3"/>
            <a:endCxn id="127" idx="1"/>
          </p:cNvCxnSpPr>
          <p:nvPr/>
        </p:nvCxnSpPr>
        <p:spPr>
          <a:xfrm>
            <a:off x="1459875" y="776700"/>
            <a:ext cx="1369200" cy="3884400"/>
          </a:xfrm>
          <a:prstGeom prst="curvedConnector3">
            <a:avLst>
              <a:gd fmla="val 50000" name="adj1"/>
            </a:avLst>
          </a:prstGeom>
          <a:noFill/>
          <a:ln cap="flat" cmpd="sng" w="28575">
            <a:solidFill>
              <a:srgbClr val="37B0E6"/>
            </a:solidFill>
            <a:prstDash val="solid"/>
            <a:round/>
            <a:headEnd len="med" w="med" type="none"/>
            <a:tailEnd len="med" w="med" type="triangle"/>
          </a:ln>
        </p:spPr>
      </p:cxnSp>
      <p:sp>
        <p:nvSpPr>
          <p:cNvPr id="129" name="Google Shape;129;p17"/>
          <p:cNvSpPr txBox="1"/>
          <p:nvPr/>
        </p:nvSpPr>
        <p:spPr>
          <a:xfrm>
            <a:off x="2829075" y="2730125"/>
            <a:ext cx="7134600" cy="11232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Cimientos: </a:t>
            </a:r>
            <a:r>
              <a:rPr lang="es-ES" sz="1897">
                <a:solidFill>
                  <a:srgbClr val="1B181C"/>
                </a:solidFill>
                <a:latin typeface="Montserrat"/>
                <a:ea typeface="Montserrat"/>
                <a:cs typeface="Montserrat"/>
                <a:sym typeface="Montserrat"/>
              </a:rPr>
              <a:t>Demuestra práctica ética (confidencialidad, límites, distinción coaching/terapia) y Encarna una mentalidad de coaching (apertura, curiosidad, reflexión)</a:t>
            </a:r>
            <a:endParaRPr sz="1897">
              <a:solidFill>
                <a:srgbClr val="1B181C"/>
              </a:solidFill>
              <a:latin typeface="Montserrat"/>
              <a:ea typeface="Montserrat"/>
              <a:cs typeface="Montserrat"/>
              <a:sym typeface="Montserrat"/>
            </a:endParaRPr>
          </a:p>
        </p:txBody>
      </p:sp>
      <p:cxnSp>
        <p:nvCxnSpPr>
          <p:cNvPr id="130" name="Google Shape;130;p17"/>
          <p:cNvCxnSpPr>
            <a:stCxn id="119" idx="3"/>
            <a:endCxn id="129" idx="1"/>
          </p:cNvCxnSpPr>
          <p:nvPr/>
        </p:nvCxnSpPr>
        <p:spPr>
          <a:xfrm>
            <a:off x="1459875" y="776700"/>
            <a:ext cx="1369200" cy="2514900"/>
          </a:xfrm>
          <a:prstGeom prst="curvedConnector3">
            <a:avLst>
              <a:gd fmla="val 50000" name="adj1"/>
            </a:avLst>
          </a:prstGeom>
          <a:noFill/>
          <a:ln cap="flat" cmpd="sng" w="28575">
            <a:solidFill>
              <a:srgbClr val="37B0E6"/>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18"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36" name="Google Shape;136;p18"/>
          <p:cNvSpPr txBox="1"/>
          <p:nvPr/>
        </p:nvSpPr>
        <p:spPr>
          <a:xfrm>
            <a:off x="502875" y="141150"/>
            <a:ext cx="9570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G</a:t>
            </a:r>
            <a:endParaRPr sz="4807"/>
          </a:p>
        </p:txBody>
      </p:sp>
      <p:sp>
        <p:nvSpPr>
          <p:cNvPr id="137" name="Google Shape;137;p18"/>
          <p:cNvSpPr txBox="1"/>
          <p:nvPr/>
        </p:nvSpPr>
        <p:spPr>
          <a:xfrm>
            <a:off x="502875" y="1543475"/>
            <a:ext cx="9570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U</a:t>
            </a:r>
            <a:endParaRPr sz="4807"/>
          </a:p>
        </p:txBody>
      </p:sp>
      <p:sp>
        <p:nvSpPr>
          <p:cNvPr id="138" name="Google Shape;138;p18"/>
          <p:cNvSpPr txBox="1"/>
          <p:nvPr/>
        </p:nvSpPr>
        <p:spPr>
          <a:xfrm>
            <a:off x="502873" y="2927350"/>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I</a:t>
            </a:r>
            <a:endParaRPr sz="4807"/>
          </a:p>
        </p:txBody>
      </p:sp>
      <p:sp>
        <p:nvSpPr>
          <p:cNvPr id="139" name="Google Shape;139;p18"/>
          <p:cNvSpPr txBox="1"/>
          <p:nvPr/>
        </p:nvSpPr>
        <p:spPr>
          <a:xfrm>
            <a:off x="502873" y="4025696"/>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A</a:t>
            </a:r>
            <a:endParaRPr sz="4807"/>
          </a:p>
        </p:txBody>
      </p:sp>
      <p:sp>
        <p:nvSpPr>
          <p:cNvPr id="140" name="Google Shape;140;p18"/>
          <p:cNvSpPr txBox="1"/>
          <p:nvPr/>
        </p:nvSpPr>
        <p:spPr>
          <a:xfrm>
            <a:off x="502873" y="5146425"/>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R</a:t>
            </a:r>
            <a:endParaRPr sz="4807"/>
          </a:p>
        </p:txBody>
      </p:sp>
      <p:sp>
        <p:nvSpPr>
          <p:cNvPr id="141" name="Google Shape;141;p18"/>
          <p:cNvSpPr txBox="1"/>
          <p:nvPr/>
        </p:nvSpPr>
        <p:spPr>
          <a:xfrm>
            <a:off x="2658550" y="2970233"/>
            <a:ext cx="6834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Establece y mantiene acuerdos: </a:t>
            </a:r>
            <a:r>
              <a:rPr lang="es-ES" sz="1897">
                <a:solidFill>
                  <a:srgbClr val="1B181C"/>
                </a:solidFill>
                <a:latin typeface="Montserrat"/>
                <a:ea typeface="Montserrat"/>
                <a:cs typeface="Montserrat"/>
                <a:sym typeface="Montserrat"/>
              </a:rPr>
              <a:t>contrato de proceso y acuerdo de sesión, con revisiones durante y al cierre.</a:t>
            </a:r>
            <a:endParaRPr sz="1897">
              <a:solidFill>
                <a:srgbClr val="1B181C"/>
              </a:solidFill>
              <a:latin typeface="Montserrat"/>
              <a:ea typeface="Montserrat"/>
              <a:cs typeface="Montserrat"/>
              <a:sym typeface="Montserrat"/>
            </a:endParaRPr>
          </a:p>
        </p:txBody>
      </p:sp>
      <p:cxnSp>
        <p:nvCxnSpPr>
          <p:cNvPr id="142" name="Google Shape;142;p18"/>
          <p:cNvCxnSpPr>
            <a:stCxn id="137" idx="3"/>
            <a:endCxn id="141" idx="1"/>
          </p:cNvCxnSpPr>
          <p:nvPr/>
        </p:nvCxnSpPr>
        <p:spPr>
          <a:xfrm>
            <a:off x="1459875" y="2179025"/>
            <a:ext cx="1198800" cy="1185000"/>
          </a:xfrm>
          <a:prstGeom prst="curvedConnector3">
            <a:avLst>
              <a:gd fmla="val 49995" name="adj1"/>
            </a:avLst>
          </a:prstGeom>
          <a:noFill/>
          <a:ln cap="flat" cmpd="sng" w="28575">
            <a:solidFill>
              <a:srgbClr val="37B0E6"/>
            </a:solidFill>
            <a:prstDash val="solid"/>
            <a:round/>
            <a:headEnd len="med" w="med" type="none"/>
            <a:tailEnd len="med" w="med" type="triangle"/>
          </a:ln>
        </p:spPr>
      </p:cxnSp>
      <p:sp>
        <p:nvSpPr>
          <p:cNvPr id="143" name="Google Shape;143;p18"/>
          <p:cNvSpPr txBox="1"/>
          <p:nvPr/>
        </p:nvSpPr>
        <p:spPr>
          <a:xfrm>
            <a:off x="2658575" y="4027388"/>
            <a:ext cx="7134600" cy="11232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Clarificás tema</a:t>
            </a:r>
            <a:r>
              <a:rPr lang="es-ES" sz="1897">
                <a:solidFill>
                  <a:srgbClr val="1B181C"/>
                </a:solidFill>
                <a:latin typeface="Montserrat"/>
                <a:ea typeface="Montserrat"/>
                <a:cs typeface="Montserrat"/>
                <a:sym typeface="Montserrat"/>
              </a:rPr>
              <a:t>, </a:t>
            </a:r>
            <a:r>
              <a:rPr b="1" lang="es-ES" sz="1897">
                <a:solidFill>
                  <a:srgbClr val="1B181C"/>
                </a:solidFill>
                <a:latin typeface="Montserrat"/>
                <a:ea typeface="Montserrat"/>
                <a:cs typeface="Montserrat"/>
                <a:sym typeface="Montserrat"/>
              </a:rPr>
              <a:t>objetivo medible</a:t>
            </a:r>
            <a:r>
              <a:rPr lang="es-ES" sz="1897">
                <a:solidFill>
                  <a:srgbClr val="1B181C"/>
                </a:solidFill>
                <a:latin typeface="Montserrat"/>
                <a:ea typeface="Montserrat"/>
                <a:cs typeface="Montserrat"/>
                <a:sym typeface="Montserrat"/>
              </a:rPr>
              <a:t> de la sesión y</a:t>
            </a:r>
            <a:r>
              <a:rPr b="1" lang="es-ES" sz="1897">
                <a:solidFill>
                  <a:srgbClr val="1B181C"/>
                </a:solidFill>
                <a:latin typeface="Montserrat"/>
                <a:ea typeface="Montserrat"/>
                <a:cs typeface="Montserrat"/>
                <a:sym typeface="Montserrat"/>
              </a:rPr>
              <a:t> criterios de éxito</a:t>
            </a:r>
            <a:r>
              <a:rPr lang="es-ES" sz="1897">
                <a:solidFill>
                  <a:srgbClr val="1B181C"/>
                </a:solidFill>
                <a:latin typeface="Montserrat"/>
                <a:ea typeface="Montserrat"/>
                <a:cs typeface="Montserrat"/>
                <a:sym typeface="Montserrat"/>
              </a:rPr>
              <a:t>; confirmás relevancia y alcance; revisás si cambia durante la charla y lo cerrás explícitamente.</a:t>
            </a:r>
            <a:endParaRPr sz="1897">
              <a:solidFill>
                <a:srgbClr val="1B181C"/>
              </a:solidFill>
              <a:latin typeface="Montserrat"/>
              <a:ea typeface="Montserrat"/>
              <a:cs typeface="Montserrat"/>
              <a:sym typeface="Montserrat"/>
            </a:endParaRPr>
          </a:p>
        </p:txBody>
      </p:sp>
      <p:cxnSp>
        <p:nvCxnSpPr>
          <p:cNvPr id="144" name="Google Shape;144;p18"/>
          <p:cNvCxnSpPr>
            <a:stCxn id="137" idx="3"/>
            <a:endCxn id="143" idx="1"/>
          </p:cNvCxnSpPr>
          <p:nvPr/>
        </p:nvCxnSpPr>
        <p:spPr>
          <a:xfrm>
            <a:off x="1459875" y="2179025"/>
            <a:ext cx="1198800" cy="2409900"/>
          </a:xfrm>
          <a:prstGeom prst="curvedConnector3">
            <a:avLst>
              <a:gd fmla="val 49996" name="adj1"/>
            </a:avLst>
          </a:prstGeom>
          <a:noFill/>
          <a:ln cap="flat" cmpd="sng" w="28575">
            <a:solidFill>
              <a:srgbClr val="37B0E6"/>
            </a:solidFill>
            <a:prstDash val="solid"/>
            <a:round/>
            <a:headEnd len="med" w="med" type="none"/>
            <a:tailEnd len="med" w="med" type="triangle"/>
          </a:ln>
        </p:spPr>
      </p:cxnSp>
      <p:sp>
        <p:nvSpPr>
          <p:cNvPr id="145" name="Google Shape;145;p18"/>
          <p:cNvSpPr txBox="1"/>
          <p:nvPr/>
        </p:nvSpPr>
        <p:spPr>
          <a:xfrm>
            <a:off x="1876575" y="1820525"/>
            <a:ext cx="6149400" cy="717000"/>
          </a:xfrm>
          <a:prstGeom prst="rect">
            <a:avLst/>
          </a:prstGeom>
          <a:noFill/>
          <a:ln>
            <a:noFill/>
          </a:ln>
        </p:spPr>
        <p:txBody>
          <a:bodyPr anchorCtr="0" anchor="t" bIns="78875" lIns="78875" spcFirstLastPara="1" rIns="78875" wrap="square" tIns="78875">
            <a:spAutoFit/>
          </a:bodyPr>
          <a:lstStyle/>
          <a:p>
            <a:pPr indent="0" lvl="0" marL="0" rtl="0" algn="l">
              <a:lnSpc>
                <a:spcPct val="100000"/>
              </a:lnSpc>
              <a:spcBef>
                <a:spcPts val="0"/>
              </a:spcBef>
              <a:spcAft>
                <a:spcPts val="0"/>
              </a:spcAft>
              <a:buNone/>
            </a:pPr>
            <a:r>
              <a:rPr b="1" lang="es-ES" sz="3622">
                <a:solidFill>
                  <a:srgbClr val="20D69D"/>
                </a:solidFill>
                <a:latin typeface="Montserrat"/>
                <a:ea typeface="Montserrat"/>
                <a:cs typeface="Montserrat"/>
                <a:sym typeface="Montserrat"/>
              </a:rPr>
              <a:t>NIFICAR ACUERDO</a:t>
            </a:r>
            <a:endParaRPr b="1" sz="3622">
              <a:solidFill>
                <a:srgbClr val="20D69D"/>
              </a:solidFill>
              <a:latin typeface="Montserrat"/>
              <a:ea typeface="Montserrat"/>
              <a:cs typeface="Montserrat"/>
              <a:sym typeface="Montserrat"/>
            </a:endParaRPr>
          </a:p>
        </p:txBody>
      </p:sp>
      <p:cxnSp>
        <p:nvCxnSpPr>
          <p:cNvPr id="146" name="Google Shape;146;p18"/>
          <p:cNvCxnSpPr>
            <a:stCxn id="137" idx="3"/>
            <a:endCxn id="147" idx="1"/>
          </p:cNvCxnSpPr>
          <p:nvPr/>
        </p:nvCxnSpPr>
        <p:spPr>
          <a:xfrm flipH="1" rot="10800000">
            <a:off x="1459875" y="994025"/>
            <a:ext cx="1219200" cy="1185000"/>
          </a:xfrm>
          <a:prstGeom prst="curvedConnector3">
            <a:avLst>
              <a:gd fmla="val 49997" name="adj1"/>
            </a:avLst>
          </a:prstGeom>
          <a:noFill/>
          <a:ln cap="flat" cmpd="sng" w="28575">
            <a:solidFill>
              <a:srgbClr val="37B0E6"/>
            </a:solidFill>
            <a:prstDash val="solid"/>
            <a:round/>
            <a:headEnd len="med" w="med" type="none"/>
            <a:tailEnd len="med" w="med" type="triangle"/>
          </a:ln>
        </p:spPr>
      </p:cxnSp>
      <p:sp>
        <p:nvSpPr>
          <p:cNvPr id="147" name="Google Shape;147;p18"/>
          <p:cNvSpPr txBox="1"/>
          <p:nvPr/>
        </p:nvSpPr>
        <p:spPr>
          <a:xfrm>
            <a:off x="2679000" y="600333"/>
            <a:ext cx="6834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Propósito: </a:t>
            </a:r>
            <a:r>
              <a:rPr lang="es-ES" sz="1897">
                <a:solidFill>
                  <a:srgbClr val="1B181C"/>
                </a:solidFill>
                <a:latin typeface="Montserrat"/>
                <a:ea typeface="Montserrat"/>
                <a:cs typeface="Montserrat"/>
                <a:sym typeface="Montserrat"/>
              </a:rPr>
              <a:t>Co-definir foco, medidas de éxito y responsabilidad compartida (proceso y sesión).</a:t>
            </a:r>
            <a:endParaRPr sz="1897">
              <a:solidFill>
                <a:srgbClr val="1B181C"/>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9"/>
          <p:cNvSpPr txBox="1"/>
          <p:nvPr/>
        </p:nvSpPr>
        <p:spPr>
          <a:xfrm>
            <a:off x="2808875" y="1173258"/>
            <a:ext cx="6834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Escucha activamente: </a:t>
            </a:r>
            <a:r>
              <a:rPr lang="es-ES" sz="1897">
                <a:solidFill>
                  <a:srgbClr val="1B181C"/>
                </a:solidFill>
                <a:latin typeface="Montserrat"/>
                <a:ea typeface="Montserrat"/>
                <a:cs typeface="Montserrat"/>
                <a:sym typeface="Montserrat"/>
              </a:rPr>
              <a:t>Escucha lineal y no lineal; lenguaje claro.</a:t>
            </a:r>
            <a:endParaRPr sz="1897">
              <a:solidFill>
                <a:srgbClr val="1B181C"/>
              </a:solidFill>
              <a:latin typeface="Montserrat"/>
              <a:ea typeface="Montserrat"/>
              <a:cs typeface="Montserrat"/>
              <a:sym typeface="Montserrat"/>
            </a:endParaRPr>
          </a:p>
        </p:txBody>
      </p:sp>
      <p:sp>
        <p:nvSpPr>
          <p:cNvPr id="153" name="Google Shape;153;p19"/>
          <p:cNvSpPr txBox="1"/>
          <p:nvPr/>
        </p:nvSpPr>
        <p:spPr>
          <a:xfrm>
            <a:off x="2808875" y="2188813"/>
            <a:ext cx="71346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Evoca conciencia </a:t>
            </a:r>
            <a:r>
              <a:rPr lang="es-ES" sz="1897">
                <a:solidFill>
                  <a:srgbClr val="1B181C"/>
                </a:solidFill>
                <a:latin typeface="Montserrat"/>
                <a:ea typeface="Montserrat"/>
                <a:cs typeface="Montserrat"/>
                <a:sym typeface="Montserrat"/>
              </a:rPr>
              <a:t>y </a:t>
            </a:r>
            <a:r>
              <a:rPr b="1" lang="es-ES" sz="1897">
                <a:solidFill>
                  <a:srgbClr val="1B181C"/>
                </a:solidFill>
                <a:latin typeface="Montserrat"/>
                <a:ea typeface="Montserrat"/>
                <a:cs typeface="Montserrat"/>
                <a:sym typeface="Montserrat"/>
              </a:rPr>
              <a:t>Preguntas poderosas: </a:t>
            </a:r>
            <a:r>
              <a:rPr lang="es-ES" sz="1897">
                <a:solidFill>
                  <a:srgbClr val="1B181C"/>
                </a:solidFill>
                <a:latin typeface="Montserrat"/>
                <a:ea typeface="Montserrat"/>
                <a:cs typeface="Montserrat"/>
                <a:sym typeface="Montserrat"/>
              </a:rPr>
              <a:t>qué/ quién, insight, nuevas perspectivas.</a:t>
            </a:r>
            <a:endParaRPr sz="1897">
              <a:solidFill>
                <a:srgbClr val="1B181C"/>
              </a:solidFill>
              <a:latin typeface="Montserrat"/>
              <a:ea typeface="Montserrat"/>
              <a:cs typeface="Montserrat"/>
              <a:sym typeface="Montserrat"/>
            </a:endParaRPr>
          </a:p>
        </p:txBody>
      </p:sp>
      <p:pic>
        <p:nvPicPr>
          <p:cNvPr id="154" name="Google Shape;154;p19"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55" name="Google Shape;155;p19"/>
          <p:cNvSpPr txBox="1"/>
          <p:nvPr/>
        </p:nvSpPr>
        <p:spPr>
          <a:xfrm>
            <a:off x="502875" y="141150"/>
            <a:ext cx="9570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G</a:t>
            </a:r>
            <a:endParaRPr sz="4807"/>
          </a:p>
        </p:txBody>
      </p:sp>
      <p:sp>
        <p:nvSpPr>
          <p:cNvPr id="156" name="Google Shape;156;p19"/>
          <p:cNvSpPr txBox="1"/>
          <p:nvPr/>
        </p:nvSpPr>
        <p:spPr>
          <a:xfrm>
            <a:off x="502875" y="1543475"/>
            <a:ext cx="9570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U</a:t>
            </a:r>
            <a:endParaRPr sz="4807"/>
          </a:p>
        </p:txBody>
      </p:sp>
      <p:sp>
        <p:nvSpPr>
          <p:cNvPr id="157" name="Google Shape;157;p19"/>
          <p:cNvSpPr txBox="1"/>
          <p:nvPr/>
        </p:nvSpPr>
        <p:spPr>
          <a:xfrm>
            <a:off x="502875" y="2927350"/>
            <a:ext cx="7353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I</a:t>
            </a:r>
            <a:endParaRPr sz="4807"/>
          </a:p>
        </p:txBody>
      </p:sp>
      <p:sp>
        <p:nvSpPr>
          <p:cNvPr id="158" name="Google Shape;158;p19"/>
          <p:cNvSpPr txBox="1"/>
          <p:nvPr/>
        </p:nvSpPr>
        <p:spPr>
          <a:xfrm>
            <a:off x="502873" y="4025696"/>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A</a:t>
            </a:r>
            <a:endParaRPr sz="4807"/>
          </a:p>
        </p:txBody>
      </p:sp>
      <p:sp>
        <p:nvSpPr>
          <p:cNvPr id="159" name="Google Shape;159;p19"/>
          <p:cNvSpPr txBox="1"/>
          <p:nvPr/>
        </p:nvSpPr>
        <p:spPr>
          <a:xfrm>
            <a:off x="502873" y="5146425"/>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R</a:t>
            </a:r>
            <a:endParaRPr sz="4807"/>
          </a:p>
        </p:txBody>
      </p:sp>
      <p:cxnSp>
        <p:nvCxnSpPr>
          <p:cNvPr id="160" name="Google Shape;160;p19"/>
          <p:cNvCxnSpPr>
            <a:stCxn id="157" idx="3"/>
            <a:endCxn id="152" idx="1"/>
          </p:cNvCxnSpPr>
          <p:nvPr/>
        </p:nvCxnSpPr>
        <p:spPr>
          <a:xfrm flipH="1" rot="10800000">
            <a:off x="1238175" y="1567000"/>
            <a:ext cx="1570800" cy="1995900"/>
          </a:xfrm>
          <a:prstGeom prst="curvedConnector3">
            <a:avLst>
              <a:gd fmla="val 49997" name="adj1"/>
            </a:avLst>
          </a:prstGeom>
          <a:noFill/>
          <a:ln cap="flat" cmpd="sng" w="28575">
            <a:solidFill>
              <a:srgbClr val="37B0E6"/>
            </a:solidFill>
            <a:prstDash val="solid"/>
            <a:round/>
            <a:headEnd len="med" w="med" type="none"/>
            <a:tailEnd len="med" w="med" type="triangle"/>
          </a:ln>
        </p:spPr>
      </p:cxnSp>
      <p:cxnSp>
        <p:nvCxnSpPr>
          <p:cNvPr id="161" name="Google Shape;161;p19"/>
          <p:cNvCxnSpPr>
            <a:stCxn id="157" idx="3"/>
            <a:endCxn id="153" idx="1"/>
          </p:cNvCxnSpPr>
          <p:nvPr/>
        </p:nvCxnSpPr>
        <p:spPr>
          <a:xfrm flipH="1" rot="10800000">
            <a:off x="1238175" y="2582500"/>
            <a:ext cx="1570800" cy="980400"/>
          </a:xfrm>
          <a:prstGeom prst="curvedConnector3">
            <a:avLst>
              <a:gd fmla="val 49997" name="adj1"/>
            </a:avLst>
          </a:prstGeom>
          <a:noFill/>
          <a:ln cap="flat" cmpd="sng" w="28575">
            <a:solidFill>
              <a:srgbClr val="37B0E6"/>
            </a:solidFill>
            <a:prstDash val="solid"/>
            <a:round/>
            <a:headEnd len="med" w="med" type="none"/>
            <a:tailEnd len="med" w="med" type="triangle"/>
          </a:ln>
        </p:spPr>
      </p:cxnSp>
      <p:sp>
        <p:nvSpPr>
          <p:cNvPr id="162" name="Google Shape;162;p19"/>
          <p:cNvSpPr txBox="1"/>
          <p:nvPr/>
        </p:nvSpPr>
        <p:spPr>
          <a:xfrm>
            <a:off x="1876575" y="3204400"/>
            <a:ext cx="7403400" cy="717000"/>
          </a:xfrm>
          <a:prstGeom prst="rect">
            <a:avLst/>
          </a:prstGeom>
          <a:noFill/>
          <a:ln>
            <a:noFill/>
          </a:ln>
        </p:spPr>
        <p:txBody>
          <a:bodyPr anchorCtr="0" anchor="t" bIns="78875" lIns="78875" spcFirstLastPara="1" rIns="78875" wrap="square" tIns="78875">
            <a:spAutoFit/>
          </a:bodyPr>
          <a:lstStyle/>
          <a:p>
            <a:pPr indent="0" lvl="0" marL="0" rtl="0" algn="l">
              <a:lnSpc>
                <a:spcPct val="100000"/>
              </a:lnSpc>
              <a:spcBef>
                <a:spcPts val="0"/>
              </a:spcBef>
              <a:spcAft>
                <a:spcPts val="0"/>
              </a:spcAft>
              <a:buNone/>
            </a:pPr>
            <a:r>
              <a:rPr b="1" lang="es-ES" sz="3622">
                <a:solidFill>
                  <a:srgbClr val="20D69D"/>
                </a:solidFill>
                <a:latin typeface="Montserrat"/>
                <a:ea typeface="Montserrat"/>
                <a:cs typeface="Montserrat"/>
                <a:sym typeface="Montserrat"/>
              </a:rPr>
              <a:t>NDAGACIÓN</a:t>
            </a:r>
            <a:endParaRPr b="1" sz="3622">
              <a:solidFill>
                <a:srgbClr val="20D69D"/>
              </a:solidFill>
              <a:latin typeface="Montserrat"/>
              <a:ea typeface="Montserrat"/>
              <a:cs typeface="Montserrat"/>
              <a:sym typeface="Montserrat"/>
            </a:endParaRPr>
          </a:p>
        </p:txBody>
      </p:sp>
      <p:sp>
        <p:nvSpPr>
          <p:cNvPr id="163" name="Google Shape;163;p19"/>
          <p:cNvSpPr txBox="1"/>
          <p:nvPr/>
        </p:nvSpPr>
        <p:spPr>
          <a:xfrm>
            <a:off x="2961275" y="4649600"/>
            <a:ext cx="7134600" cy="11232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Preguntas breves, abiertas y específicas: </a:t>
            </a:r>
            <a:r>
              <a:rPr lang="es-ES" sz="1897">
                <a:solidFill>
                  <a:srgbClr val="1B181C"/>
                </a:solidFill>
                <a:latin typeface="Montserrat"/>
                <a:ea typeface="Montserrat"/>
                <a:cs typeface="Montserrat"/>
                <a:sym typeface="Montserrat"/>
              </a:rPr>
              <a:t>Reflejos que integran emoción, cuerpo y lenguaje; distinciones que amplían el observador sin imponer contenido</a:t>
            </a:r>
            <a:endParaRPr sz="1897">
              <a:solidFill>
                <a:srgbClr val="1B181C"/>
              </a:solidFill>
              <a:latin typeface="Montserrat"/>
              <a:ea typeface="Montserrat"/>
              <a:cs typeface="Montserrat"/>
              <a:sym typeface="Montserrat"/>
            </a:endParaRPr>
          </a:p>
        </p:txBody>
      </p:sp>
      <p:cxnSp>
        <p:nvCxnSpPr>
          <p:cNvPr id="164" name="Google Shape;164;p19"/>
          <p:cNvCxnSpPr>
            <a:stCxn id="157" idx="3"/>
            <a:endCxn id="163" idx="1"/>
          </p:cNvCxnSpPr>
          <p:nvPr/>
        </p:nvCxnSpPr>
        <p:spPr>
          <a:xfrm>
            <a:off x="1238175" y="3562900"/>
            <a:ext cx="1723200" cy="1648200"/>
          </a:xfrm>
          <a:prstGeom prst="curvedConnector3">
            <a:avLst>
              <a:gd fmla="val 49997" name="adj1"/>
            </a:avLst>
          </a:prstGeom>
          <a:noFill/>
          <a:ln cap="flat" cmpd="sng" w="28575">
            <a:solidFill>
              <a:srgbClr val="37B0E6"/>
            </a:solidFill>
            <a:prstDash val="solid"/>
            <a:round/>
            <a:headEnd len="med" w="med" type="none"/>
            <a:tailEnd len="med" w="med" type="triangle"/>
          </a:ln>
        </p:spPr>
      </p:cxnSp>
      <p:cxnSp>
        <p:nvCxnSpPr>
          <p:cNvPr id="165" name="Google Shape;165;p19"/>
          <p:cNvCxnSpPr>
            <a:stCxn id="157" idx="3"/>
            <a:endCxn id="166" idx="1"/>
          </p:cNvCxnSpPr>
          <p:nvPr/>
        </p:nvCxnSpPr>
        <p:spPr>
          <a:xfrm flipH="1" rot="10800000">
            <a:off x="1238175" y="728800"/>
            <a:ext cx="1570800" cy="2834100"/>
          </a:xfrm>
          <a:prstGeom prst="curvedConnector3">
            <a:avLst>
              <a:gd fmla="val 49997" name="adj1"/>
            </a:avLst>
          </a:prstGeom>
          <a:noFill/>
          <a:ln cap="flat" cmpd="sng" w="28575">
            <a:solidFill>
              <a:srgbClr val="37B0E6"/>
            </a:solidFill>
            <a:prstDash val="solid"/>
            <a:round/>
            <a:headEnd len="med" w="med" type="none"/>
            <a:tailEnd len="med" w="med" type="triangle"/>
          </a:ln>
        </p:spPr>
      </p:cxnSp>
      <p:sp>
        <p:nvSpPr>
          <p:cNvPr id="166" name="Google Shape;166;p19"/>
          <p:cNvSpPr txBox="1"/>
          <p:nvPr/>
        </p:nvSpPr>
        <p:spPr>
          <a:xfrm>
            <a:off x="2808875" y="335058"/>
            <a:ext cx="6834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Propósito: </a:t>
            </a:r>
            <a:r>
              <a:rPr lang="es-ES" sz="1897">
                <a:solidFill>
                  <a:srgbClr val="1B181C"/>
                </a:solidFill>
                <a:latin typeface="Montserrat"/>
                <a:ea typeface="Montserrat"/>
                <a:cs typeface="Montserrat"/>
                <a:sym typeface="Montserrat"/>
              </a:rPr>
              <a:t>Escuchar, reflejar, desafiar juicios y evocar conciencia.</a:t>
            </a:r>
            <a:endParaRPr sz="1897">
              <a:solidFill>
                <a:srgbClr val="1B181C"/>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0"/>
          <p:cNvSpPr txBox="1"/>
          <p:nvPr/>
        </p:nvSpPr>
        <p:spPr>
          <a:xfrm>
            <a:off x="2808875" y="1884013"/>
            <a:ext cx="71346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Evoca conciencia </a:t>
            </a:r>
            <a:r>
              <a:rPr lang="es-ES" sz="1897">
                <a:solidFill>
                  <a:srgbClr val="1B181C"/>
                </a:solidFill>
                <a:latin typeface="Montserrat"/>
                <a:ea typeface="Montserrat"/>
                <a:cs typeface="Montserrat"/>
                <a:sym typeface="Montserrat"/>
              </a:rPr>
              <a:t>y </a:t>
            </a:r>
            <a:r>
              <a:rPr b="1" lang="es-ES" sz="1897">
                <a:solidFill>
                  <a:srgbClr val="1B181C"/>
                </a:solidFill>
                <a:latin typeface="Montserrat"/>
                <a:ea typeface="Montserrat"/>
                <a:cs typeface="Montserrat"/>
                <a:sym typeface="Montserrat"/>
              </a:rPr>
              <a:t>Preguntas poderosas: </a:t>
            </a:r>
            <a:r>
              <a:rPr lang="es-ES" sz="1897">
                <a:solidFill>
                  <a:srgbClr val="1B181C"/>
                </a:solidFill>
                <a:latin typeface="Montserrat"/>
                <a:ea typeface="Montserrat"/>
                <a:cs typeface="Montserrat"/>
                <a:sym typeface="Montserrat"/>
              </a:rPr>
              <a:t>qué/ quién, insight, nuevas perspectivas.</a:t>
            </a:r>
            <a:endParaRPr sz="1897">
              <a:solidFill>
                <a:srgbClr val="1B181C"/>
              </a:solidFill>
              <a:latin typeface="Montserrat"/>
              <a:ea typeface="Montserrat"/>
              <a:cs typeface="Montserrat"/>
              <a:sym typeface="Montserrat"/>
            </a:endParaRPr>
          </a:p>
        </p:txBody>
      </p:sp>
      <p:pic>
        <p:nvPicPr>
          <p:cNvPr id="172" name="Google Shape;172;p20"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73" name="Google Shape;173;p20"/>
          <p:cNvSpPr txBox="1"/>
          <p:nvPr/>
        </p:nvSpPr>
        <p:spPr>
          <a:xfrm>
            <a:off x="502875" y="141150"/>
            <a:ext cx="9570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G</a:t>
            </a:r>
            <a:endParaRPr sz="4807"/>
          </a:p>
        </p:txBody>
      </p:sp>
      <p:sp>
        <p:nvSpPr>
          <p:cNvPr id="174" name="Google Shape;174;p20"/>
          <p:cNvSpPr txBox="1"/>
          <p:nvPr/>
        </p:nvSpPr>
        <p:spPr>
          <a:xfrm>
            <a:off x="502875" y="1543475"/>
            <a:ext cx="9570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U</a:t>
            </a:r>
            <a:endParaRPr sz="4807"/>
          </a:p>
        </p:txBody>
      </p:sp>
      <p:sp>
        <p:nvSpPr>
          <p:cNvPr id="175" name="Google Shape;175;p20"/>
          <p:cNvSpPr txBox="1"/>
          <p:nvPr/>
        </p:nvSpPr>
        <p:spPr>
          <a:xfrm>
            <a:off x="502875" y="2927350"/>
            <a:ext cx="7353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I</a:t>
            </a:r>
            <a:endParaRPr sz="4807"/>
          </a:p>
        </p:txBody>
      </p:sp>
      <p:sp>
        <p:nvSpPr>
          <p:cNvPr id="176" name="Google Shape;176;p20"/>
          <p:cNvSpPr txBox="1"/>
          <p:nvPr/>
        </p:nvSpPr>
        <p:spPr>
          <a:xfrm>
            <a:off x="502875" y="4025700"/>
            <a:ext cx="9570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A</a:t>
            </a:r>
            <a:endParaRPr sz="4807"/>
          </a:p>
        </p:txBody>
      </p:sp>
      <p:sp>
        <p:nvSpPr>
          <p:cNvPr id="177" name="Google Shape;177;p20"/>
          <p:cNvSpPr txBox="1"/>
          <p:nvPr/>
        </p:nvSpPr>
        <p:spPr>
          <a:xfrm>
            <a:off x="502873" y="5146425"/>
            <a:ext cx="1068900" cy="1271100"/>
          </a:xfrm>
          <a:prstGeom prst="rect">
            <a:avLst/>
          </a:prstGeom>
          <a:noFill/>
          <a:ln>
            <a:noFill/>
          </a:ln>
        </p:spPr>
        <p:txBody>
          <a:bodyPr anchorCtr="0" anchor="t" bIns="78875" lIns="78875" spcFirstLastPara="1" rIns="78875" wrap="square" tIns="78875">
            <a:spAutoFit/>
          </a:bodyPr>
          <a:lstStyle/>
          <a:p>
            <a:pPr indent="0" lvl="0" marL="0" rtl="0" algn="ctr">
              <a:lnSpc>
                <a:spcPct val="115000"/>
              </a:lnSpc>
              <a:spcBef>
                <a:spcPts val="0"/>
              </a:spcBef>
              <a:spcAft>
                <a:spcPts val="0"/>
              </a:spcAft>
              <a:buNone/>
            </a:pPr>
            <a:r>
              <a:rPr b="1" lang="es-ES" sz="7222">
                <a:solidFill>
                  <a:srgbClr val="00337F"/>
                </a:solidFill>
                <a:latin typeface="Montserrat"/>
                <a:ea typeface="Montserrat"/>
                <a:cs typeface="Montserrat"/>
                <a:sym typeface="Montserrat"/>
              </a:rPr>
              <a:t>R</a:t>
            </a:r>
            <a:endParaRPr sz="4807"/>
          </a:p>
        </p:txBody>
      </p:sp>
      <p:cxnSp>
        <p:nvCxnSpPr>
          <p:cNvPr id="178" name="Google Shape;178;p20"/>
          <p:cNvCxnSpPr>
            <a:stCxn id="176" idx="3"/>
            <a:endCxn id="179" idx="1"/>
          </p:cNvCxnSpPr>
          <p:nvPr/>
        </p:nvCxnSpPr>
        <p:spPr>
          <a:xfrm flipH="1" rot="10800000">
            <a:off x="1459875" y="957450"/>
            <a:ext cx="1349100" cy="3703800"/>
          </a:xfrm>
          <a:prstGeom prst="curvedConnector3">
            <a:avLst>
              <a:gd fmla="val 49996" name="adj1"/>
            </a:avLst>
          </a:prstGeom>
          <a:noFill/>
          <a:ln cap="flat" cmpd="sng" w="28575">
            <a:solidFill>
              <a:srgbClr val="37B0E6"/>
            </a:solidFill>
            <a:prstDash val="solid"/>
            <a:round/>
            <a:headEnd len="med" w="med" type="none"/>
            <a:tailEnd len="med" w="med" type="triangle"/>
          </a:ln>
        </p:spPr>
      </p:cxnSp>
      <p:cxnSp>
        <p:nvCxnSpPr>
          <p:cNvPr id="180" name="Google Shape;180;p20"/>
          <p:cNvCxnSpPr>
            <a:stCxn id="176" idx="3"/>
            <a:endCxn id="171" idx="1"/>
          </p:cNvCxnSpPr>
          <p:nvPr/>
        </p:nvCxnSpPr>
        <p:spPr>
          <a:xfrm flipH="1" rot="10800000">
            <a:off x="1459875" y="2277750"/>
            <a:ext cx="1349100" cy="2383500"/>
          </a:xfrm>
          <a:prstGeom prst="curvedConnector3">
            <a:avLst>
              <a:gd fmla="val 49996" name="adj1"/>
            </a:avLst>
          </a:prstGeom>
          <a:noFill/>
          <a:ln cap="flat" cmpd="sng" w="28575">
            <a:solidFill>
              <a:srgbClr val="37B0E6"/>
            </a:solidFill>
            <a:prstDash val="solid"/>
            <a:round/>
            <a:headEnd len="med" w="med" type="none"/>
            <a:tailEnd len="med" w="med" type="triangle"/>
          </a:ln>
        </p:spPr>
      </p:cxnSp>
      <p:sp>
        <p:nvSpPr>
          <p:cNvPr id="181" name="Google Shape;181;p20"/>
          <p:cNvSpPr txBox="1"/>
          <p:nvPr/>
        </p:nvSpPr>
        <p:spPr>
          <a:xfrm>
            <a:off x="2808875" y="2925538"/>
            <a:ext cx="7134600" cy="11232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Preguntas breves, abiertas y específicas: </a:t>
            </a:r>
            <a:r>
              <a:rPr lang="es-ES" sz="1897">
                <a:solidFill>
                  <a:srgbClr val="1B181C"/>
                </a:solidFill>
                <a:latin typeface="Montserrat"/>
                <a:ea typeface="Montserrat"/>
                <a:cs typeface="Montserrat"/>
                <a:sym typeface="Montserrat"/>
              </a:rPr>
              <a:t>Reflejos que integran emoción, cuerpo y lenguaje; distinciones que amplían el observador sin imponer contenido</a:t>
            </a:r>
            <a:endParaRPr sz="1897">
              <a:solidFill>
                <a:srgbClr val="1B181C"/>
              </a:solidFill>
              <a:latin typeface="Montserrat"/>
              <a:ea typeface="Montserrat"/>
              <a:cs typeface="Montserrat"/>
              <a:sym typeface="Montserrat"/>
            </a:endParaRPr>
          </a:p>
        </p:txBody>
      </p:sp>
      <p:cxnSp>
        <p:nvCxnSpPr>
          <p:cNvPr id="182" name="Google Shape;182;p20"/>
          <p:cNvCxnSpPr>
            <a:stCxn id="176" idx="3"/>
            <a:endCxn id="181" idx="1"/>
          </p:cNvCxnSpPr>
          <p:nvPr/>
        </p:nvCxnSpPr>
        <p:spPr>
          <a:xfrm flipH="1" rot="10800000">
            <a:off x="1459875" y="3487050"/>
            <a:ext cx="1349100" cy="1174200"/>
          </a:xfrm>
          <a:prstGeom prst="curvedConnector3">
            <a:avLst>
              <a:gd fmla="val 49996" name="adj1"/>
            </a:avLst>
          </a:prstGeom>
          <a:noFill/>
          <a:ln cap="flat" cmpd="sng" w="28575">
            <a:solidFill>
              <a:srgbClr val="37B0E6"/>
            </a:solidFill>
            <a:prstDash val="solid"/>
            <a:round/>
            <a:headEnd len="med" w="med" type="none"/>
            <a:tailEnd len="med" w="med" type="triangle"/>
          </a:ln>
        </p:spPr>
      </p:cxnSp>
      <p:sp>
        <p:nvSpPr>
          <p:cNvPr id="183" name="Google Shape;183;p20"/>
          <p:cNvSpPr txBox="1"/>
          <p:nvPr/>
        </p:nvSpPr>
        <p:spPr>
          <a:xfrm>
            <a:off x="1876583" y="4302746"/>
            <a:ext cx="5173500" cy="717000"/>
          </a:xfrm>
          <a:prstGeom prst="rect">
            <a:avLst/>
          </a:prstGeom>
          <a:noFill/>
          <a:ln>
            <a:noFill/>
          </a:ln>
        </p:spPr>
        <p:txBody>
          <a:bodyPr anchorCtr="0" anchor="t" bIns="78875" lIns="78875" spcFirstLastPara="1" rIns="78875" wrap="square" tIns="78875">
            <a:spAutoFit/>
          </a:bodyPr>
          <a:lstStyle/>
          <a:p>
            <a:pPr indent="0" lvl="0" marL="0" rtl="0" algn="l">
              <a:lnSpc>
                <a:spcPct val="100000"/>
              </a:lnSpc>
              <a:spcBef>
                <a:spcPts val="0"/>
              </a:spcBef>
              <a:spcAft>
                <a:spcPts val="0"/>
              </a:spcAft>
              <a:buNone/>
            </a:pPr>
            <a:r>
              <a:rPr b="1" lang="es-ES" sz="3622">
                <a:solidFill>
                  <a:srgbClr val="20D69D"/>
                </a:solidFill>
                <a:latin typeface="Montserrat"/>
                <a:ea typeface="Montserrat"/>
                <a:cs typeface="Montserrat"/>
                <a:sym typeface="Montserrat"/>
              </a:rPr>
              <a:t>CCIÓN</a:t>
            </a:r>
            <a:endParaRPr b="1" sz="3622">
              <a:solidFill>
                <a:srgbClr val="20D69D"/>
              </a:solidFill>
              <a:latin typeface="Montserrat"/>
              <a:ea typeface="Montserrat"/>
              <a:cs typeface="Montserrat"/>
              <a:sym typeface="Montserrat"/>
            </a:endParaRPr>
          </a:p>
        </p:txBody>
      </p:sp>
      <p:sp>
        <p:nvSpPr>
          <p:cNvPr id="179" name="Google Shape;179;p20"/>
          <p:cNvSpPr txBox="1"/>
          <p:nvPr/>
        </p:nvSpPr>
        <p:spPr>
          <a:xfrm>
            <a:off x="2808875" y="563658"/>
            <a:ext cx="6834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Propósito: </a:t>
            </a:r>
            <a:r>
              <a:rPr lang="es-ES" sz="1897">
                <a:solidFill>
                  <a:srgbClr val="1B181C"/>
                </a:solidFill>
                <a:latin typeface="Montserrat"/>
                <a:ea typeface="Montserrat"/>
                <a:cs typeface="Montserrat"/>
                <a:sym typeface="Montserrat"/>
              </a:rPr>
              <a:t>Transformar insight en avances concretos con apoyos y barreras mapeadas.</a:t>
            </a:r>
            <a:endParaRPr sz="1897">
              <a:solidFill>
                <a:srgbClr val="1B181C"/>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1"/>
          <p:cNvSpPr txBox="1"/>
          <p:nvPr/>
        </p:nvSpPr>
        <p:spPr>
          <a:xfrm>
            <a:off x="2808875" y="2925538"/>
            <a:ext cx="7134600" cy="451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Comunicar con efectividad: </a:t>
            </a:r>
            <a:r>
              <a:rPr lang="es-ES" sz="1897">
                <a:solidFill>
                  <a:srgbClr val="1B181C"/>
                </a:solidFill>
                <a:latin typeface="Montserrat"/>
                <a:ea typeface="Montserrat"/>
                <a:cs typeface="Montserrat"/>
                <a:sym typeface="Montserrat"/>
              </a:rPr>
              <a:t>Síntesis clara y concreta.</a:t>
            </a:r>
            <a:endParaRPr sz="1897">
              <a:solidFill>
                <a:srgbClr val="1B181C"/>
              </a:solidFill>
              <a:latin typeface="Montserrat"/>
              <a:ea typeface="Montserrat"/>
              <a:cs typeface="Montserrat"/>
              <a:sym typeface="Montserrat"/>
            </a:endParaRPr>
          </a:p>
        </p:txBody>
      </p:sp>
      <p:sp>
        <p:nvSpPr>
          <p:cNvPr id="189" name="Google Shape;189;p21"/>
          <p:cNvSpPr txBox="1"/>
          <p:nvPr/>
        </p:nvSpPr>
        <p:spPr>
          <a:xfrm>
            <a:off x="2808875" y="1884013"/>
            <a:ext cx="71346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Facilita crecimiento: </a:t>
            </a:r>
            <a:r>
              <a:rPr lang="es-ES" sz="1897">
                <a:solidFill>
                  <a:srgbClr val="1B181C"/>
                </a:solidFill>
                <a:latin typeface="Montserrat"/>
                <a:ea typeface="Montserrat"/>
                <a:cs typeface="Montserrat"/>
                <a:sym typeface="Montserrat"/>
              </a:rPr>
              <a:t>Resumir aprendizajes, celebrar progreso y cerrar la sesión en conjunto.</a:t>
            </a:r>
            <a:endParaRPr sz="1897">
              <a:solidFill>
                <a:srgbClr val="1B181C"/>
              </a:solidFill>
              <a:latin typeface="Montserrat"/>
              <a:ea typeface="Montserrat"/>
              <a:cs typeface="Montserrat"/>
              <a:sym typeface="Montserrat"/>
            </a:endParaRPr>
          </a:p>
        </p:txBody>
      </p:sp>
      <p:pic>
        <p:nvPicPr>
          <p:cNvPr id="190" name="Google Shape;190;p21" title="Trasnparente azul.png"/>
          <p:cNvPicPr preferRelativeResize="0"/>
          <p:nvPr/>
        </p:nvPicPr>
        <p:blipFill>
          <a:blip r:embed="rId3">
            <a:alphaModFix amt="30000"/>
          </a:blip>
          <a:stretch>
            <a:fillRect/>
          </a:stretch>
        </p:blipFill>
        <p:spPr>
          <a:xfrm>
            <a:off x="9793175" y="6165324"/>
            <a:ext cx="2398826" cy="692675"/>
          </a:xfrm>
          <a:prstGeom prst="rect">
            <a:avLst/>
          </a:prstGeom>
          <a:noFill/>
          <a:ln>
            <a:noFill/>
          </a:ln>
        </p:spPr>
      </p:pic>
      <p:sp>
        <p:nvSpPr>
          <p:cNvPr id="191" name="Google Shape;191;p21"/>
          <p:cNvSpPr txBox="1"/>
          <p:nvPr/>
        </p:nvSpPr>
        <p:spPr>
          <a:xfrm>
            <a:off x="502875" y="141150"/>
            <a:ext cx="9570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G</a:t>
            </a:r>
            <a:endParaRPr sz="4807"/>
          </a:p>
        </p:txBody>
      </p:sp>
      <p:sp>
        <p:nvSpPr>
          <p:cNvPr id="192" name="Google Shape;192;p21"/>
          <p:cNvSpPr txBox="1"/>
          <p:nvPr/>
        </p:nvSpPr>
        <p:spPr>
          <a:xfrm>
            <a:off x="502875" y="1543475"/>
            <a:ext cx="9570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U</a:t>
            </a:r>
            <a:endParaRPr sz="4807"/>
          </a:p>
        </p:txBody>
      </p:sp>
      <p:sp>
        <p:nvSpPr>
          <p:cNvPr id="193" name="Google Shape;193;p21"/>
          <p:cNvSpPr txBox="1"/>
          <p:nvPr/>
        </p:nvSpPr>
        <p:spPr>
          <a:xfrm>
            <a:off x="502875" y="2927350"/>
            <a:ext cx="7353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I</a:t>
            </a:r>
            <a:endParaRPr sz="4807"/>
          </a:p>
        </p:txBody>
      </p:sp>
      <p:sp>
        <p:nvSpPr>
          <p:cNvPr id="194" name="Google Shape;194;p21"/>
          <p:cNvSpPr txBox="1"/>
          <p:nvPr/>
        </p:nvSpPr>
        <p:spPr>
          <a:xfrm>
            <a:off x="502875" y="4025700"/>
            <a:ext cx="9570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A</a:t>
            </a:r>
            <a:endParaRPr sz="4807"/>
          </a:p>
        </p:txBody>
      </p:sp>
      <p:sp>
        <p:nvSpPr>
          <p:cNvPr id="195" name="Google Shape;195;p21"/>
          <p:cNvSpPr txBox="1"/>
          <p:nvPr/>
        </p:nvSpPr>
        <p:spPr>
          <a:xfrm>
            <a:off x="502875" y="5146425"/>
            <a:ext cx="957000" cy="1271100"/>
          </a:xfrm>
          <a:prstGeom prst="rect">
            <a:avLst/>
          </a:prstGeom>
          <a:noFill/>
          <a:ln>
            <a:noFill/>
          </a:ln>
        </p:spPr>
        <p:txBody>
          <a:bodyPr anchorCtr="0" anchor="t" bIns="78875" lIns="78875" spcFirstLastPara="1" rIns="78875" wrap="square" tIns="78875">
            <a:spAutoFit/>
          </a:bodyPr>
          <a:lstStyle/>
          <a:p>
            <a:pPr indent="0" lvl="0" marL="0" rtl="0" algn="r">
              <a:lnSpc>
                <a:spcPct val="115000"/>
              </a:lnSpc>
              <a:spcBef>
                <a:spcPts val="0"/>
              </a:spcBef>
              <a:spcAft>
                <a:spcPts val="0"/>
              </a:spcAft>
              <a:buNone/>
            </a:pPr>
            <a:r>
              <a:rPr b="1" lang="es-ES" sz="7222">
                <a:solidFill>
                  <a:srgbClr val="00337F"/>
                </a:solidFill>
                <a:latin typeface="Montserrat"/>
                <a:ea typeface="Montserrat"/>
                <a:cs typeface="Montserrat"/>
                <a:sym typeface="Montserrat"/>
              </a:rPr>
              <a:t>R</a:t>
            </a:r>
            <a:endParaRPr sz="4807"/>
          </a:p>
        </p:txBody>
      </p:sp>
      <p:cxnSp>
        <p:nvCxnSpPr>
          <p:cNvPr id="196" name="Google Shape;196;p21"/>
          <p:cNvCxnSpPr>
            <a:stCxn id="195" idx="3"/>
            <a:endCxn id="197" idx="1"/>
          </p:cNvCxnSpPr>
          <p:nvPr/>
        </p:nvCxnSpPr>
        <p:spPr>
          <a:xfrm flipH="1" rot="10800000">
            <a:off x="1459875" y="957375"/>
            <a:ext cx="1349100" cy="4824600"/>
          </a:xfrm>
          <a:prstGeom prst="curvedConnector3">
            <a:avLst>
              <a:gd fmla="val 49996" name="adj1"/>
            </a:avLst>
          </a:prstGeom>
          <a:noFill/>
          <a:ln cap="flat" cmpd="sng" w="28575">
            <a:solidFill>
              <a:srgbClr val="37B0E6"/>
            </a:solidFill>
            <a:prstDash val="solid"/>
            <a:round/>
            <a:headEnd len="med" w="med" type="none"/>
            <a:tailEnd len="med" w="med" type="triangle"/>
          </a:ln>
        </p:spPr>
      </p:cxnSp>
      <p:cxnSp>
        <p:nvCxnSpPr>
          <p:cNvPr id="198" name="Google Shape;198;p21"/>
          <p:cNvCxnSpPr>
            <a:stCxn id="195" idx="3"/>
            <a:endCxn id="189" idx="1"/>
          </p:cNvCxnSpPr>
          <p:nvPr/>
        </p:nvCxnSpPr>
        <p:spPr>
          <a:xfrm flipH="1" rot="10800000">
            <a:off x="1459875" y="2277675"/>
            <a:ext cx="1349100" cy="3504300"/>
          </a:xfrm>
          <a:prstGeom prst="curvedConnector3">
            <a:avLst>
              <a:gd fmla="val 49996" name="adj1"/>
            </a:avLst>
          </a:prstGeom>
          <a:noFill/>
          <a:ln cap="flat" cmpd="sng" w="28575">
            <a:solidFill>
              <a:srgbClr val="37B0E6"/>
            </a:solidFill>
            <a:prstDash val="solid"/>
            <a:round/>
            <a:headEnd len="med" w="med" type="none"/>
            <a:tailEnd len="med" w="med" type="triangle"/>
          </a:ln>
        </p:spPr>
      </p:cxnSp>
      <p:cxnSp>
        <p:nvCxnSpPr>
          <p:cNvPr id="199" name="Google Shape;199;p21"/>
          <p:cNvCxnSpPr>
            <a:stCxn id="195" idx="3"/>
            <a:endCxn id="188" idx="1"/>
          </p:cNvCxnSpPr>
          <p:nvPr/>
        </p:nvCxnSpPr>
        <p:spPr>
          <a:xfrm flipH="1" rot="10800000">
            <a:off x="1459875" y="3151275"/>
            <a:ext cx="1349100" cy="2630700"/>
          </a:xfrm>
          <a:prstGeom prst="curvedConnector3">
            <a:avLst>
              <a:gd fmla="val 49996" name="adj1"/>
            </a:avLst>
          </a:prstGeom>
          <a:noFill/>
          <a:ln cap="flat" cmpd="sng" w="28575">
            <a:solidFill>
              <a:srgbClr val="37B0E6"/>
            </a:solidFill>
            <a:prstDash val="solid"/>
            <a:round/>
            <a:headEnd len="med" w="med" type="none"/>
            <a:tailEnd len="med" w="med" type="triangle"/>
          </a:ln>
        </p:spPr>
      </p:cxnSp>
      <p:sp>
        <p:nvSpPr>
          <p:cNvPr id="197" name="Google Shape;197;p21"/>
          <p:cNvSpPr txBox="1"/>
          <p:nvPr/>
        </p:nvSpPr>
        <p:spPr>
          <a:xfrm>
            <a:off x="2808875" y="563658"/>
            <a:ext cx="6834000" cy="7875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b="1" lang="es-ES" sz="1897">
                <a:solidFill>
                  <a:srgbClr val="1B181C"/>
                </a:solidFill>
                <a:latin typeface="Montserrat"/>
                <a:ea typeface="Montserrat"/>
                <a:cs typeface="Montserrat"/>
                <a:sym typeface="Montserrat"/>
              </a:rPr>
              <a:t>Propósito: </a:t>
            </a:r>
            <a:r>
              <a:rPr lang="es-ES" sz="1897">
                <a:solidFill>
                  <a:srgbClr val="1B181C"/>
                </a:solidFill>
                <a:latin typeface="Montserrat"/>
                <a:ea typeface="Montserrat"/>
                <a:cs typeface="Montserrat"/>
                <a:sym typeface="Montserrat"/>
              </a:rPr>
              <a:t>Consolidar aprendizaje, celebrar, corroborar valor y cerrar la sesión.</a:t>
            </a:r>
            <a:endParaRPr sz="1897">
              <a:solidFill>
                <a:srgbClr val="1B181C"/>
              </a:solidFill>
              <a:latin typeface="Montserrat"/>
              <a:ea typeface="Montserrat"/>
              <a:cs typeface="Montserrat"/>
              <a:sym typeface="Montserrat"/>
            </a:endParaRPr>
          </a:p>
        </p:txBody>
      </p:sp>
      <p:sp>
        <p:nvSpPr>
          <p:cNvPr id="200" name="Google Shape;200;p21"/>
          <p:cNvSpPr txBox="1"/>
          <p:nvPr/>
        </p:nvSpPr>
        <p:spPr>
          <a:xfrm>
            <a:off x="1876575" y="5423475"/>
            <a:ext cx="8013900" cy="717000"/>
          </a:xfrm>
          <a:prstGeom prst="rect">
            <a:avLst/>
          </a:prstGeom>
          <a:noFill/>
          <a:ln>
            <a:noFill/>
          </a:ln>
        </p:spPr>
        <p:txBody>
          <a:bodyPr anchorCtr="0" anchor="t" bIns="78875" lIns="78875" spcFirstLastPara="1" rIns="78875" wrap="square" tIns="78875">
            <a:spAutoFit/>
          </a:bodyPr>
          <a:lstStyle/>
          <a:p>
            <a:pPr indent="0" lvl="0" marL="0" rtl="0" algn="l">
              <a:lnSpc>
                <a:spcPct val="100000"/>
              </a:lnSpc>
              <a:spcBef>
                <a:spcPts val="0"/>
              </a:spcBef>
              <a:spcAft>
                <a:spcPts val="0"/>
              </a:spcAft>
              <a:buNone/>
            </a:pPr>
            <a:r>
              <a:rPr b="1" lang="es-ES" sz="3622">
                <a:solidFill>
                  <a:srgbClr val="20D69D"/>
                </a:solidFill>
                <a:latin typeface="Montserrat"/>
                <a:ea typeface="Montserrat"/>
                <a:cs typeface="Montserrat"/>
                <a:sym typeface="Montserrat"/>
              </a:rPr>
              <a:t>ECAPITULAR Y CIERRE</a:t>
            </a:r>
            <a:endParaRPr b="1" sz="3622">
              <a:solidFill>
                <a:srgbClr val="20D69D"/>
              </a:solidFill>
              <a:latin typeface="Montserrat"/>
              <a:ea typeface="Montserrat"/>
              <a:cs typeface="Montserrat"/>
              <a:sym typeface="Montserrat"/>
            </a:endParaRPr>
          </a:p>
        </p:txBody>
      </p:sp>
      <p:sp>
        <p:nvSpPr>
          <p:cNvPr id="201" name="Google Shape;201;p21"/>
          <p:cNvSpPr txBox="1"/>
          <p:nvPr/>
        </p:nvSpPr>
        <p:spPr>
          <a:xfrm>
            <a:off x="2808875" y="3746938"/>
            <a:ext cx="7134600" cy="1123200"/>
          </a:xfrm>
          <a:prstGeom prst="rect">
            <a:avLst/>
          </a:prstGeom>
          <a:noFill/>
          <a:ln>
            <a:noFill/>
          </a:ln>
        </p:spPr>
        <p:txBody>
          <a:bodyPr anchorCtr="0" anchor="t" bIns="78875" lIns="78875" spcFirstLastPara="1" rIns="78875" wrap="square" tIns="78875">
            <a:spAutoFit/>
          </a:bodyPr>
          <a:lstStyle/>
          <a:p>
            <a:pPr indent="0" lvl="0" marL="0" rtl="0" algn="l">
              <a:lnSpc>
                <a:spcPct val="115000"/>
              </a:lnSpc>
              <a:spcBef>
                <a:spcPts val="863"/>
              </a:spcBef>
              <a:spcAft>
                <a:spcPts val="0"/>
              </a:spcAft>
              <a:buNone/>
            </a:pPr>
            <a:r>
              <a:rPr lang="es-ES" sz="1897">
                <a:solidFill>
                  <a:srgbClr val="1B181C"/>
                </a:solidFill>
                <a:latin typeface="Montserrat"/>
                <a:ea typeface="Montserrat"/>
                <a:cs typeface="Montserrat"/>
                <a:sym typeface="Montserrat"/>
              </a:rPr>
              <a:t>Pedís al cliente que nombre “lo que se lleva”, medís avance vs. acuerdo, celebrás y verificás próximos pasos/chequeo final</a:t>
            </a:r>
            <a:endParaRPr sz="1897">
              <a:solidFill>
                <a:srgbClr val="1B181C"/>
              </a:solidFill>
              <a:latin typeface="Montserrat"/>
              <a:ea typeface="Montserrat"/>
              <a:cs typeface="Montserrat"/>
              <a:sym typeface="Montserrat"/>
            </a:endParaRPr>
          </a:p>
        </p:txBody>
      </p:sp>
      <p:cxnSp>
        <p:nvCxnSpPr>
          <p:cNvPr id="202" name="Google Shape;202;p21"/>
          <p:cNvCxnSpPr>
            <a:stCxn id="195" idx="3"/>
            <a:endCxn id="201" idx="1"/>
          </p:cNvCxnSpPr>
          <p:nvPr/>
        </p:nvCxnSpPr>
        <p:spPr>
          <a:xfrm flipH="1" rot="10800000">
            <a:off x="1459875" y="4308675"/>
            <a:ext cx="1349100" cy="1473300"/>
          </a:xfrm>
          <a:prstGeom prst="curvedConnector3">
            <a:avLst>
              <a:gd fmla="val 49996" name="adj1"/>
            </a:avLst>
          </a:prstGeom>
          <a:noFill/>
          <a:ln cap="flat" cmpd="sng" w="28575">
            <a:solidFill>
              <a:srgbClr val="37B0E6"/>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
        <p:nvSpPr>
          <p:cNvPr id="207" name="Google Shape;207;p22"/>
          <p:cNvSpPr txBox="1"/>
          <p:nvPr/>
        </p:nvSpPr>
        <p:spPr>
          <a:xfrm>
            <a:off x="5828700" y="1443325"/>
            <a:ext cx="6363300" cy="2663700"/>
          </a:xfrm>
          <a:prstGeom prst="rect">
            <a:avLst/>
          </a:prstGeom>
          <a:noFill/>
          <a:ln>
            <a:noFill/>
          </a:ln>
        </p:spPr>
        <p:txBody>
          <a:bodyPr anchorCtr="0" anchor="ctr" bIns="121900" lIns="121900" spcFirstLastPara="1" rIns="121900" wrap="square" tIns="121900">
            <a:noAutofit/>
          </a:bodyPr>
          <a:lstStyle/>
          <a:p>
            <a:pPr indent="0" lvl="0" marL="0" marR="0" rtl="0" algn="ctr">
              <a:lnSpc>
                <a:spcPct val="115000"/>
              </a:lnSpc>
              <a:spcBef>
                <a:spcPts val="0"/>
              </a:spcBef>
              <a:spcAft>
                <a:spcPts val="1300"/>
              </a:spcAft>
              <a:buClr>
                <a:srgbClr val="000000"/>
              </a:buClr>
              <a:buSzPts val="3200"/>
              <a:buFont typeface="Arial"/>
              <a:buNone/>
            </a:pPr>
            <a:r>
              <a:rPr b="1" lang="es-ES" sz="7200">
                <a:solidFill>
                  <a:srgbClr val="18205E"/>
                </a:solidFill>
                <a:latin typeface="Montserrat"/>
                <a:ea typeface="Montserrat"/>
                <a:cs typeface="Montserrat"/>
                <a:sym typeface="Montserrat"/>
              </a:rPr>
              <a:t>GRACIAS</a:t>
            </a:r>
            <a:endParaRPr b="1" sz="7200">
              <a:solidFill>
                <a:srgbClr val="18205E"/>
              </a:solidFill>
              <a:latin typeface="Montserrat"/>
              <a:ea typeface="Montserrat"/>
              <a:cs typeface="Montserrat"/>
              <a:sym typeface="Montserrat"/>
            </a:endParaRPr>
          </a:p>
        </p:txBody>
      </p:sp>
      <p:pic>
        <p:nvPicPr>
          <p:cNvPr id="208" name="Google Shape;208;p22" title="Trasnparente azul.png"/>
          <p:cNvPicPr preferRelativeResize="0"/>
          <p:nvPr/>
        </p:nvPicPr>
        <p:blipFill>
          <a:blip r:embed="rId4">
            <a:alphaModFix/>
          </a:blip>
          <a:stretch>
            <a:fillRect/>
          </a:stretch>
        </p:blipFill>
        <p:spPr>
          <a:xfrm>
            <a:off x="6700825" y="4440301"/>
            <a:ext cx="4619050" cy="1333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