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16"/>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Lst>
  <p:sldSz cx="18288000" cy="10287000"/>
  <p:notesSz cx="6858000" cy="9144000"/>
  <p:embeddedFontLst>
    <p:embeddedFont>
      <p:font typeface="Arial Bold" panose="020B0802020202020204" pitchFamily="34" charset="77"/>
      <p:regular r:id="rId17"/>
      <p:bold r:id="rId18"/>
    </p:embeddedFont>
    <p:embeddedFont>
      <p:font typeface="Arimo" panose="020B0604020202020204" pitchFamily="34" charset="0"/>
      <p:regular r:id="rId19"/>
    </p:embeddedFont>
    <p:embeddedFont>
      <p:font typeface="Arimo Bold" panose="020B0704020202020204" pitchFamily="34" charset="0"/>
      <p:regular r:id="rId20"/>
      <p:bold r:id="rId21"/>
    </p:embeddedFont>
    <p:embeddedFont>
      <p:font typeface="Calibri (MS)" panose="020F0502020204030204" pitchFamily="34" charset="0"/>
      <p:regular r:id="rId22"/>
    </p:embeddedFont>
    <p:embeddedFont>
      <p:font typeface="Calibri (MS) Bold" panose="020F0702030404030204" pitchFamily="34" charset="0"/>
      <p:regular r:id="rId23"/>
      <p:bold r:id="rId24"/>
    </p:embeddedFont>
    <p:embeddedFont>
      <p:font typeface="Montserrat Bold" pitchFamily="2" charset="77"/>
      <p:regular r:id="rId25"/>
      <p:bold r:id="rId26"/>
    </p:embeddedFont>
    <p:embeddedFont>
      <p:font typeface="Rosario Bold" panose="02000503060000020004" pitchFamily="2" charset="77"/>
      <p:regular r:id="rId27"/>
      <p:bold r:id="rId2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1" autoAdjust="0"/>
    <p:restoredTop sz="94628" autoAdjust="0"/>
  </p:normalViewPr>
  <p:slideViewPr>
    <p:cSldViewPr>
      <p:cViewPr varScale="1">
        <p:scale>
          <a:sx n="55" d="100"/>
          <a:sy n="55" d="100"/>
        </p:scale>
        <p:origin x="224" y="53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2.fntdata"/><Relationship Id="rId26" Type="http://schemas.openxmlformats.org/officeDocument/2006/relationships/font" Target="fonts/font10.fntdata"/><Relationship Id="rId3" Type="http://schemas.openxmlformats.org/officeDocument/2006/relationships/slide" Target="slides/slide2.xml"/><Relationship Id="rId21" Type="http://schemas.openxmlformats.org/officeDocument/2006/relationships/font" Target="fonts/font5.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1.fntdata"/><Relationship Id="rId25" Type="http://schemas.openxmlformats.org/officeDocument/2006/relationships/font" Target="fonts/font9.fntdata"/><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font" Target="fonts/font4.fntdata"/><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8.fntdata"/><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7.fntdata"/><Relationship Id="rId28" Type="http://schemas.openxmlformats.org/officeDocument/2006/relationships/font" Target="fonts/font12.fntdata"/><Relationship Id="rId10" Type="http://schemas.openxmlformats.org/officeDocument/2006/relationships/slide" Target="slides/slide9.xml"/><Relationship Id="rId19" Type="http://schemas.openxmlformats.org/officeDocument/2006/relationships/font" Target="fonts/font3.fntdata"/><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6.fntdata"/><Relationship Id="rId27" Type="http://schemas.openxmlformats.org/officeDocument/2006/relationships/font" Target="fonts/font11.fntdata"/><Relationship Id="rId3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24.07.2025</a:t>
            </a:fld>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cs-CZ"/>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‹Nº›</a:t>
            </a:fld>
            <a:endParaRPr lang="cs-CZ"/>
          </a:p>
        </p:txBody>
      </p:sp>
    </p:spTree>
    <p:extLst>
      <p:ext uri="{BB962C8B-B14F-4D97-AF65-F5344CB8AC3E}">
        <p14:creationId xmlns:p14="http://schemas.microsoft.com/office/powerpoint/2010/main" val="17988891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1</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1</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2</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3</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Aquí vemos la aplicación de modelo OSAR en una sesión de coaching. Lo primero a averiguar es la R. Aquí fallan los coaches novatos. No definen un resultado, por lo tanto la sesión no tiene rumbo. </a:t>
            </a:r>
          </a:p>
          <a:p>
            <a:endParaRPr lang="en-US"/>
          </a:p>
          <a:p>
            <a:r>
              <a:rPr lang="en-US"/>
              <a:t>Sin la R ¿cómo descubrir que observador articula o no, que sistema articula o no, que acciones articulan o no? No partimos de la base de que hay buenos o malos resultados en si mismos, sino que, como el principio del resultado dice, son los resultados los que nos permiten evaluar nuestras acciones, los supuestos desde los cuales operamos, así como nuestras vidas, la convivencia con los demás y el tipo de relación que mantenemos con nuestro entorno natural, permitiéndonos rectificar lo que sea necesario.</a:t>
            </a:r>
          </a:p>
          <a:p>
            <a:endParaRPr lang="en-US"/>
          </a:p>
          <a:p>
            <a:r>
              <a:rPr lang="en-US"/>
              <a:t>Lo primero es saber cual es la SITUACIÓN, luego cual es el PROBLEMA (quiebre) con esa situación, para luego saber descubrir y definir el OBJETIVO, o sea el RESULTADO buscado. Ese será el norte de la sesión. Dado un RESULTADO BUSCADO, al que asumimos el coachee está comprometido, es que podemos observar si las acciones, el observador, el núcleo duro y el sistema articulan o no con ese resultado. Toda vez que actúan como un obstáculo podemos decir que se tratan de un quiebre.</a:t>
            </a:r>
          </a:p>
          <a:p>
            <a:endParaRPr lang="en-US"/>
          </a:p>
          <a:p>
            <a:r>
              <a:rPr lang="en-US"/>
              <a:t>Por ejemplo ciertos hábitos como el enojo de manera recurrente pueden ser un quiebre frente al resultado buscado de mejorar una relación. El lenguaje que el coachee utiliza son acciones del lenguaje, que pueden ser considerados quiebres negativos para obtener el resultado, ese lenguaje a su vez proviene de un tipo de observador que podría ser “ofendido” y un núcleo duro que dice “la vida es injusta conmigo”. También el sistema puede no ser conducente al resultado. Los amigos lo alientan a pelear, su familia vive un cima de tensión contante, etc. Que el coach vaya percibiendo eso no hace que el coachee lo vea. Es en definitiva el coachee el que debe verlo y declararlo como obstáculo antes de abordarlo para solucionarlo. No hará nada con lo que no considera que es un obstáculo, por eso se vuelve fundamental la declaración de quiebre. </a:t>
            </a:r>
          </a:p>
          <a:p>
            <a:endParaRPr lang="en-US"/>
          </a:p>
          <a:p>
            <a:r>
              <a:rPr lang="en-US"/>
              <a:t>No siempre el objetivo está claro, puede hacer falta un tiempo de indagación para que el coachee defina lo que quiere. Tampoco es lo mismo el objetivo y el compromiso. Partimos de la base que el coachee está comprometido a ese objetivo, pero debemos ir chequeando en la sesión si esto es así. No debemos confundir falta de compromiso con miedos, dudas, no saber, paradigmas limitantes, conversaciones internas de no posibilidad, etc., todo ello hace al observador y se constituye en un quiebre para el coachee para alcanzar el resultado, dado que el quiebre habita en el observador. Cuando el coachee lo vea y lo declara, el quiebre aparece</a:t>
            </a:r>
          </a:p>
          <a:p>
            <a:endParaRPr lang="en-US"/>
          </a:p>
          <a:p>
            <a:r>
              <a:rPr lang="en-US"/>
              <a:t>5</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6</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 </a:t>
            </a:r>
          </a:p>
          <a:p>
            <a:endParaRPr lang="en-US"/>
          </a:p>
          <a:p>
            <a:endParaRPr lang="en-US"/>
          </a:p>
          <a:p>
            <a:endParaRPr lang="en-US"/>
          </a:p>
          <a:p>
            <a:r>
              <a:rPr lang="en-US"/>
              <a:t>7</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8</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9</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10</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1</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7/24/25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7/24/25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7/24/25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7/24/25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7/24/25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7/24/25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7/24/25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7/24/25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7/24/25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7/24/25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7/24/25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7/24/25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‹Nº›</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9.xml"/><Relationship Id="rId1" Type="http://schemas.openxmlformats.org/officeDocument/2006/relationships/slideLayout" Target="../slideLayouts/slideLayout7.xml"/><Relationship Id="rId4" Type="http://schemas.openxmlformats.org/officeDocument/2006/relationships/image" Target="../media/image6.sv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1.xml"/><Relationship Id="rId1" Type="http://schemas.openxmlformats.org/officeDocument/2006/relationships/slideLayout" Target="../slideLayouts/slideLayout7.xml"/><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741BA"/>
        </a:solidFill>
        <a:effectLst/>
      </p:bgPr>
    </p:bg>
    <p:spTree>
      <p:nvGrpSpPr>
        <p:cNvPr id="1" name=""/>
        <p:cNvGrpSpPr/>
        <p:nvPr/>
      </p:nvGrpSpPr>
      <p:grpSpPr>
        <a:xfrm>
          <a:off x="0" y="0"/>
          <a:ext cx="0" cy="0"/>
          <a:chOff x="0" y="0"/>
          <a:chExt cx="0" cy="0"/>
        </a:xfrm>
      </p:grpSpPr>
      <p:grpSp>
        <p:nvGrpSpPr>
          <p:cNvPr id="2" name="Group 2"/>
          <p:cNvGrpSpPr/>
          <p:nvPr/>
        </p:nvGrpSpPr>
        <p:grpSpPr>
          <a:xfrm>
            <a:off x="8146143" y="0"/>
            <a:ext cx="11900083" cy="10287000"/>
            <a:chOff x="0" y="0"/>
            <a:chExt cx="15866778" cy="13716000"/>
          </a:xfrm>
        </p:grpSpPr>
        <p:pic>
          <p:nvPicPr>
            <p:cNvPr id="3" name="Picture 3"/>
            <p:cNvPicPr>
              <a:picLocks noChangeAspect="1"/>
            </p:cNvPicPr>
            <p:nvPr/>
          </p:nvPicPr>
          <p:blipFill>
            <a:blip r:embed="rId3"/>
            <a:srcRect l="11777" r="11777"/>
            <a:stretch>
              <a:fillRect/>
            </a:stretch>
          </p:blipFill>
          <p:spPr>
            <a:xfrm>
              <a:off x="0" y="0"/>
              <a:ext cx="15866778" cy="13716000"/>
            </a:xfrm>
            <a:prstGeom prst="rect">
              <a:avLst/>
            </a:prstGeom>
          </p:spPr>
        </p:pic>
      </p:grpSp>
      <p:grpSp>
        <p:nvGrpSpPr>
          <p:cNvPr id="4" name="Group 4"/>
          <p:cNvGrpSpPr/>
          <p:nvPr/>
        </p:nvGrpSpPr>
        <p:grpSpPr>
          <a:xfrm rot="5400000">
            <a:off x="41151" y="-41151"/>
            <a:ext cx="10287000" cy="10369302"/>
            <a:chOff x="0" y="0"/>
            <a:chExt cx="3130550" cy="3155596"/>
          </a:xfrm>
        </p:grpSpPr>
        <p:sp>
          <p:nvSpPr>
            <p:cNvPr id="5" name="Freeform 5"/>
            <p:cNvSpPr/>
            <p:nvPr/>
          </p:nvSpPr>
          <p:spPr>
            <a:xfrm>
              <a:off x="0" y="0"/>
              <a:ext cx="3130550" cy="3155596"/>
            </a:xfrm>
            <a:custGeom>
              <a:avLst/>
              <a:gdLst/>
              <a:ahLst/>
              <a:cxnLst/>
              <a:rect l="l" t="t" r="r" b="b"/>
              <a:pathLst>
                <a:path w="3130550" h="3155596">
                  <a:moveTo>
                    <a:pt x="0" y="1123950"/>
                  </a:moveTo>
                  <a:lnTo>
                    <a:pt x="0" y="3155596"/>
                  </a:lnTo>
                  <a:lnTo>
                    <a:pt x="3130550" y="3155596"/>
                  </a:lnTo>
                  <a:lnTo>
                    <a:pt x="3130550" y="0"/>
                  </a:lnTo>
                  <a:close/>
                </a:path>
              </a:pathLst>
            </a:custGeom>
            <a:solidFill>
              <a:srgbClr val="0741BA"/>
            </a:solidFill>
          </p:spPr>
          <p:txBody>
            <a:bodyPr/>
            <a:lstStyle/>
            <a:p>
              <a:endParaRPr lang="es-AR"/>
            </a:p>
          </p:txBody>
        </p:sp>
      </p:grpSp>
      <p:grpSp>
        <p:nvGrpSpPr>
          <p:cNvPr id="6" name="Group 6"/>
          <p:cNvGrpSpPr/>
          <p:nvPr/>
        </p:nvGrpSpPr>
        <p:grpSpPr>
          <a:xfrm rot="5400000">
            <a:off x="3423372" y="3341070"/>
            <a:ext cx="3522559" cy="10369302"/>
            <a:chOff x="0" y="0"/>
            <a:chExt cx="3130550" cy="9215352"/>
          </a:xfrm>
        </p:grpSpPr>
        <p:sp>
          <p:nvSpPr>
            <p:cNvPr id="7" name="Freeform 7"/>
            <p:cNvSpPr/>
            <p:nvPr/>
          </p:nvSpPr>
          <p:spPr>
            <a:xfrm>
              <a:off x="0" y="0"/>
              <a:ext cx="3130550" cy="9215352"/>
            </a:xfrm>
            <a:custGeom>
              <a:avLst/>
              <a:gdLst/>
              <a:ahLst/>
              <a:cxnLst/>
              <a:rect l="l" t="t" r="r" b="b"/>
              <a:pathLst>
                <a:path w="3130550" h="9215352">
                  <a:moveTo>
                    <a:pt x="0" y="1123950"/>
                  </a:moveTo>
                  <a:lnTo>
                    <a:pt x="0" y="9215352"/>
                  </a:lnTo>
                  <a:lnTo>
                    <a:pt x="3130550" y="9215352"/>
                  </a:lnTo>
                  <a:lnTo>
                    <a:pt x="3130550" y="0"/>
                  </a:lnTo>
                  <a:close/>
                </a:path>
              </a:pathLst>
            </a:custGeom>
            <a:solidFill>
              <a:srgbClr val="1895D2"/>
            </a:solidFill>
          </p:spPr>
          <p:txBody>
            <a:bodyPr/>
            <a:lstStyle/>
            <a:p>
              <a:endParaRPr lang="es-AR"/>
            </a:p>
          </p:txBody>
        </p:sp>
      </p:grpSp>
      <p:sp>
        <p:nvSpPr>
          <p:cNvPr id="8" name="Freeform 8"/>
          <p:cNvSpPr/>
          <p:nvPr/>
        </p:nvSpPr>
        <p:spPr>
          <a:xfrm>
            <a:off x="299219" y="233678"/>
            <a:ext cx="1448003" cy="1175208"/>
          </a:xfrm>
          <a:custGeom>
            <a:avLst/>
            <a:gdLst/>
            <a:ahLst/>
            <a:cxnLst/>
            <a:rect l="l" t="t" r="r" b="b"/>
            <a:pathLst>
              <a:path w="1448003" h="1175208">
                <a:moveTo>
                  <a:pt x="0" y="0"/>
                </a:moveTo>
                <a:lnTo>
                  <a:pt x="1448003" y="0"/>
                </a:lnTo>
                <a:lnTo>
                  <a:pt x="1448003" y="1175208"/>
                </a:lnTo>
                <a:lnTo>
                  <a:pt x="0" y="1175208"/>
                </a:lnTo>
                <a:lnTo>
                  <a:pt x="0" y="0"/>
                </a:lnTo>
                <a:close/>
              </a:path>
            </a:pathLst>
          </a:custGeom>
          <a:blipFill>
            <a:blip r:embed="rId4"/>
            <a:stretch>
              <a:fillRect b="-13047"/>
            </a:stretch>
          </a:blipFill>
        </p:spPr>
        <p:txBody>
          <a:bodyPr/>
          <a:lstStyle/>
          <a:p>
            <a:endParaRPr lang="es-AR"/>
          </a:p>
        </p:txBody>
      </p:sp>
      <p:sp>
        <p:nvSpPr>
          <p:cNvPr id="9" name="TextBox 9"/>
          <p:cNvSpPr txBox="1"/>
          <p:nvPr/>
        </p:nvSpPr>
        <p:spPr>
          <a:xfrm>
            <a:off x="299219" y="7258896"/>
            <a:ext cx="9176829" cy="2619375"/>
          </a:xfrm>
          <a:prstGeom prst="rect">
            <a:avLst/>
          </a:prstGeom>
        </p:spPr>
        <p:txBody>
          <a:bodyPr lIns="0" tIns="0" rIns="0" bIns="0" rtlCol="0" anchor="t">
            <a:spAutoFit/>
          </a:bodyPr>
          <a:lstStyle/>
          <a:p>
            <a:pPr algn="ctr">
              <a:lnSpc>
                <a:spcPts val="5100"/>
              </a:lnSpc>
            </a:pPr>
            <a:endParaRPr/>
          </a:p>
          <a:p>
            <a:pPr algn="ctr">
              <a:lnSpc>
                <a:spcPts val="5100"/>
              </a:lnSpc>
            </a:pPr>
            <a:r>
              <a:rPr lang="en-US" sz="5000" b="1" spc="115">
                <a:solidFill>
                  <a:srgbClr val="F5F5F5"/>
                </a:solidFill>
                <a:latin typeface="Montserrat Bold"/>
                <a:ea typeface="Montserrat Bold"/>
                <a:cs typeface="Montserrat Bold"/>
                <a:sym typeface="Montserrat Bold"/>
              </a:rPr>
              <a:t>Fase 2 :  </a:t>
            </a:r>
          </a:p>
          <a:p>
            <a:pPr algn="ctr">
              <a:lnSpc>
                <a:spcPts val="5100"/>
              </a:lnSpc>
            </a:pPr>
            <a:r>
              <a:rPr lang="en-US" sz="5000" b="1" spc="115">
                <a:solidFill>
                  <a:srgbClr val="F5F5F5"/>
                </a:solidFill>
                <a:latin typeface="Montserrat Bold"/>
                <a:ea typeface="Montserrat Bold"/>
                <a:cs typeface="Montserrat Bold"/>
                <a:sym typeface="Montserrat Bold"/>
              </a:rPr>
              <a:t>ACUERDO /OBJETIVO</a:t>
            </a:r>
          </a:p>
          <a:p>
            <a:pPr algn="ctr">
              <a:lnSpc>
                <a:spcPts val="5100"/>
              </a:lnSpc>
            </a:pPr>
            <a:endParaRPr lang="en-US" sz="5000" b="1" spc="115">
              <a:solidFill>
                <a:srgbClr val="F5F5F5"/>
              </a:solidFill>
              <a:latin typeface="Montserrat Bold"/>
              <a:ea typeface="Montserrat Bold"/>
              <a:cs typeface="Montserrat Bold"/>
              <a:sym typeface="Montserrat Bold"/>
            </a:endParaRPr>
          </a:p>
        </p:txBody>
      </p:sp>
      <p:sp>
        <p:nvSpPr>
          <p:cNvPr id="10" name="TextBox 10"/>
          <p:cNvSpPr txBox="1"/>
          <p:nvPr/>
        </p:nvSpPr>
        <p:spPr>
          <a:xfrm>
            <a:off x="-381000" y="4038600"/>
            <a:ext cx="9093200" cy="917447"/>
          </a:xfrm>
          <a:prstGeom prst="rect">
            <a:avLst/>
          </a:prstGeom>
        </p:spPr>
        <p:txBody>
          <a:bodyPr lIns="0" tIns="0" rIns="0" bIns="0" rtlCol="0" anchor="t">
            <a:spAutoFit/>
          </a:bodyPr>
          <a:lstStyle/>
          <a:p>
            <a:pPr algn="ctr">
              <a:lnSpc>
                <a:spcPts val="6935"/>
              </a:lnSpc>
              <a:spcBef>
                <a:spcPct val="0"/>
              </a:spcBef>
            </a:pPr>
            <a:r>
              <a:rPr lang="en-US" sz="6799" b="1" spc="156">
                <a:solidFill>
                  <a:srgbClr val="F5F5F5"/>
                </a:solidFill>
                <a:latin typeface="Montserrat Bold"/>
                <a:ea typeface="Montserrat Bold"/>
                <a:cs typeface="Montserrat Bold"/>
                <a:sym typeface="Montserrat Bold"/>
              </a:rPr>
              <a:t>BIENVENIDOS!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0741BA"/>
        </a:solidFill>
        <a:effectLst/>
      </p:bgPr>
    </p:bg>
    <p:spTree>
      <p:nvGrpSpPr>
        <p:cNvPr id="1" name=""/>
        <p:cNvGrpSpPr/>
        <p:nvPr/>
      </p:nvGrpSpPr>
      <p:grpSpPr>
        <a:xfrm>
          <a:off x="0" y="0"/>
          <a:ext cx="0" cy="0"/>
          <a:chOff x="0" y="0"/>
          <a:chExt cx="0" cy="0"/>
        </a:xfrm>
      </p:grpSpPr>
      <p:sp>
        <p:nvSpPr>
          <p:cNvPr id="2" name="TextBox 2"/>
          <p:cNvSpPr txBox="1"/>
          <p:nvPr/>
        </p:nvSpPr>
        <p:spPr>
          <a:xfrm>
            <a:off x="2002685" y="942975"/>
            <a:ext cx="10794813" cy="2133600"/>
          </a:xfrm>
          <a:prstGeom prst="rect">
            <a:avLst/>
          </a:prstGeom>
        </p:spPr>
        <p:txBody>
          <a:bodyPr lIns="0" tIns="0" rIns="0" bIns="0" rtlCol="0" anchor="t">
            <a:spAutoFit/>
          </a:bodyPr>
          <a:lstStyle/>
          <a:p>
            <a:pPr algn="l">
              <a:lnSpc>
                <a:spcPts val="5040"/>
              </a:lnSpc>
            </a:pPr>
            <a:endParaRPr/>
          </a:p>
          <a:p>
            <a:pPr marL="922968" lvl="1" indent="-461484" algn="l">
              <a:lnSpc>
                <a:spcPts val="6119"/>
              </a:lnSpc>
              <a:buAutoNum type="arabicPeriod"/>
            </a:pPr>
            <a:r>
              <a:rPr lang="en-US" sz="5099" b="1">
                <a:solidFill>
                  <a:srgbClr val="20D69D"/>
                </a:solidFill>
                <a:latin typeface="Calibri (MS) Bold"/>
                <a:ea typeface="Calibri (MS) Bold"/>
                <a:cs typeface="Calibri (MS) Bold"/>
                <a:sym typeface="Calibri (MS) Bold"/>
              </a:rPr>
              <a:t>ACUERDO DURO encuadre</a:t>
            </a:r>
            <a:r>
              <a:rPr lang="en-US" sz="5099">
                <a:solidFill>
                  <a:srgbClr val="20D69D"/>
                </a:solidFill>
                <a:latin typeface="Calibri (MS)"/>
                <a:ea typeface="Calibri (MS)"/>
                <a:cs typeface="Calibri (MS)"/>
                <a:sym typeface="Calibri (MS)"/>
              </a:rPr>
              <a:t> </a:t>
            </a:r>
          </a:p>
          <a:p>
            <a:pPr marL="760095" lvl="1" indent="-380048" algn="l">
              <a:lnSpc>
                <a:spcPts val="5040"/>
              </a:lnSpc>
            </a:pPr>
            <a:endParaRPr lang="en-US" sz="5099">
              <a:solidFill>
                <a:srgbClr val="20D69D"/>
              </a:solidFill>
              <a:latin typeface="Calibri (MS)"/>
              <a:ea typeface="Calibri (MS)"/>
              <a:cs typeface="Calibri (MS)"/>
              <a:sym typeface="Calibri (MS)"/>
            </a:endParaRPr>
          </a:p>
        </p:txBody>
      </p:sp>
      <p:sp>
        <p:nvSpPr>
          <p:cNvPr id="3" name="TextBox 3"/>
          <p:cNvSpPr txBox="1"/>
          <p:nvPr/>
        </p:nvSpPr>
        <p:spPr>
          <a:xfrm>
            <a:off x="2545678" y="2811092"/>
            <a:ext cx="13573183" cy="6276975"/>
          </a:xfrm>
          <a:prstGeom prst="rect">
            <a:avLst/>
          </a:prstGeom>
        </p:spPr>
        <p:txBody>
          <a:bodyPr lIns="0" tIns="0" rIns="0" bIns="0" rtlCol="0" anchor="t">
            <a:spAutoFit/>
          </a:bodyPr>
          <a:lstStyle/>
          <a:p>
            <a:pPr algn="l">
              <a:lnSpc>
                <a:spcPts val="4905"/>
              </a:lnSpc>
            </a:pPr>
            <a:r>
              <a:rPr lang="en-US" sz="4087" b="1">
                <a:solidFill>
                  <a:srgbClr val="F5F5F5"/>
                </a:solidFill>
                <a:latin typeface="Arial Bold"/>
                <a:ea typeface="Arial Bold"/>
                <a:cs typeface="Arial Bold"/>
                <a:sym typeface="Arial Bold"/>
              </a:rPr>
              <a:t>Fase 1 – Establecer el Acuerdo DURO</a:t>
            </a:r>
          </a:p>
          <a:p>
            <a:pPr algn="l">
              <a:lnSpc>
                <a:spcPts val="4905"/>
              </a:lnSpc>
            </a:pPr>
            <a:r>
              <a:rPr lang="en-US" sz="4087" b="1">
                <a:solidFill>
                  <a:srgbClr val="20D69D"/>
                </a:solidFill>
                <a:latin typeface="Arial Bold"/>
                <a:ea typeface="Arial Bold"/>
                <a:cs typeface="Arial Bold"/>
                <a:sym typeface="Arial Bold"/>
              </a:rPr>
              <a:t>Competencia 3:</a:t>
            </a:r>
            <a:r>
              <a:rPr lang="en-US" sz="4087" b="1">
                <a:solidFill>
                  <a:srgbClr val="F5F5F5"/>
                </a:solidFill>
                <a:latin typeface="Arial Bold"/>
                <a:ea typeface="Arial Bold"/>
                <a:cs typeface="Arial Bold"/>
                <a:sym typeface="Arial Bold"/>
              </a:rPr>
              <a:t> Establecer y mantener acuerdos</a:t>
            </a:r>
          </a:p>
          <a:p>
            <a:pPr marL="739742" lvl="1" indent="-369871" algn="l">
              <a:lnSpc>
                <a:spcPts val="4905"/>
              </a:lnSpc>
              <a:buFont typeface="Arial"/>
              <a:buChar char="•"/>
            </a:pPr>
            <a:r>
              <a:rPr lang="en-US" sz="4087" b="1">
                <a:solidFill>
                  <a:srgbClr val="F5F5F5"/>
                </a:solidFill>
                <a:latin typeface="Arial Bold"/>
                <a:ea typeface="Arial Bold"/>
                <a:cs typeface="Arial Bold"/>
                <a:sym typeface="Arial Bold"/>
              </a:rPr>
              <a:t>Preparación</a:t>
            </a:r>
          </a:p>
          <a:p>
            <a:pPr marL="1777977" lvl="2" indent="-592659" algn="l">
              <a:lnSpc>
                <a:spcPts val="4905"/>
              </a:lnSpc>
              <a:buFont typeface="Arial"/>
              <a:buChar char="⚬"/>
            </a:pPr>
            <a:r>
              <a:rPr lang="en-US" sz="4087">
                <a:solidFill>
                  <a:srgbClr val="F5F5F5"/>
                </a:solidFill>
                <a:latin typeface="Arial"/>
                <a:ea typeface="Arial"/>
                <a:cs typeface="Arial"/>
                <a:sym typeface="Arial"/>
              </a:rPr>
              <a:t>Revisa el contrato de coaching (objetivos, confidencialidad, rol).</a:t>
            </a:r>
          </a:p>
          <a:p>
            <a:pPr marL="1777977" lvl="2" indent="-592659" algn="l">
              <a:lnSpc>
                <a:spcPts val="4905"/>
              </a:lnSpc>
              <a:buFont typeface="Arial"/>
              <a:buChar char="⚬"/>
            </a:pPr>
            <a:r>
              <a:rPr lang="en-US" sz="4087">
                <a:solidFill>
                  <a:srgbClr val="F5F5F5"/>
                </a:solidFill>
                <a:latin typeface="Arial"/>
                <a:ea typeface="Arial"/>
                <a:cs typeface="Arial"/>
                <a:sym typeface="Arial"/>
              </a:rPr>
              <a:t>Repasa tus notas y visualiza la sesión.</a:t>
            </a:r>
          </a:p>
          <a:p>
            <a:pPr marL="739742" lvl="1" indent="-369871" algn="l">
              <a:lnSpc>
                <a:spcPts val="4905"/>
              </a:lnSpc>
              <a:buFont typeface="Arial"/>
              <a:buChar char="•"/>
            </a:pPr>
            <a:r>
              <a:rPr lang="en-US" sz="4087" b="1">
                <a:solidFill>
                  <a:srgbClr val="F5F5F5"/>
                </a:solidFill>
                <a:latin typeface="Arial Bold"/>
                <a:ea typeface="Arial Bold"/>
                <a:cs typeface="Arial Bold"/>
                <a:sym typeface="Arial Bold"/>
              </a:rPr>
              <a:t>Acuerdo de la sesión</a:t>
            </a:r>
          </a:p>
          <a:p>
            <a:pPr marL="1777977" lvl="2" indent="-592659" algn="l">
              <a:lnSpc>
                <a:spcPts val="4905"/>
              </a:lnSpc>
              <a:buFont typeface="Arial"/>
              <a:buChar char="⚬"/>
            </a:pPr>
            <a:r>
              <a:rPr lang="en-US" sz="4087">
                <a:solidFill>
                  <a:srgbClr val="F5F5F5"/>
                </a:solidFill>
                <a:latin typeface="Arial"/>
                <a:ea typeface="Arial"/>
                <a:cs typeface="Arial"/>
                <a:sym typeface="Arial"/>
              </a:rPr>
              <a:t>Saluda y crea rapport.</a:t>
            </a:r>
          </a:p>
          <a:p>
            <a:pPr marL="1777977" lvl="2" indent="-592659" algn="l">
              <a:lnSpc>
                <a:spcPts val="4905"/>
              </a:lnSpc>
              <a:buFont typeface="Arial"/>
              <a:buChar char="⚬"/>
            </a:pPr>
            <a:r>
              <a:rPr lang="en-US" sz="4087">
                <a:solidFill>
                  <a:srgbClr val="F5F5F5"/>
                </a:solidFill>
                <a:latin typeface="Arial"/>
                <a:ea typeface="Arial"/>
                <a:cs typeface="Arial"/>
                <a:sym typeface="Arial"/>
              </a:rPr>
              <a:t>Pregunta ejemplo: “¿Como te sientes ahora?”</a:t>
            </a:r>
          </a:p>
          <a:p>
            <a:pPr marL="1777977" lvl="2" indent="-592659" algn="l">
              <a:lnSpc>
                <a:spcPts val="4905"/>
              </a:lnSpc>
              <a:buFont typeface="Arial"/>
              <a:buChar char="⚬"/>
            </a:pPr>
            <a:r>
              <a:rPr lang="en-US" sz="4087">
                <a:solidFill>
                  <a:srgbClr val="F5F5F5"/>
                </a:solidFill>
                <a:latin typeface="Arial"/>
                <a:ea typeface="Arial"/>
                <a:cs typeface="Arial"/>
                <a:sym typeface="Arial"/>
              </a:rPr>
              <a:t>Confirma tiempo, logística y reglas del juego.</a:t>
            </a:r>
          </a:p>
        </p:txBody>
      </p:sp>
      <p:sp>
        <p:nvSpPr>
          <p:cNvPr id="4" name="Freeform 4"/>
          <p:cNvSpPr/>
          <p:nvPr/>
        </p:nvSpPr>
        <p:spPr>
          <a:xfrm>
            <a:off x="16118861" y="8361486"/>
            <a:ext cx="1793628" cy="1793628"/>
          </a:xfrm>
          <a:custGeom>
            <a:avLst/>
            <a:gdLst/>
            <a:ahLst/>
            <a:cxnLst/>
            <a:rect l="l" t="t" r="r" b="b"/>
            <a:pathLst>
              <a:path w="1793628" h="1793628">
                <a:moveTo>
                  <a:pt x="0" y="0"/>
                </a:moveTo>
                <a:lnTo>
                  <a:pt x="1793628" y="0"/>
                </a:lnTo>
                <a:lnTo>
                  <a:pt x="1793628" y="1793628"/>
                </a:lnTo>
                <a:lnTo>
                  <a:pt x="0" y="1793628"/>
                </a:lnTo>
                <a:lnTo>
                  <a:pt x="0" y="0"/>
                </a:lnTo>
                <a:close/>
              </a:path>
            </a:pathLst>
          </a:custGeom>
          <a:blipFill>
            <a:blip r:embed="rId3"/>
            <a:stretch>
              <a:fillRect/>
            </a:stretch>
          </a:blipFill>
        </p:spPr>
        <p:txBody>
          <a:bodyPr/>
          <a:lstStyle/>
          <a:p>
            <a:endParaRPr lang="es-AR"/>
          </a:p>
        </p:txBody>
      </p:sp>
      <p:sp>
        <p:nvSpPr>
          <p:cNvPr id="5" name="TextBox 5"/>
          <p:cNvSpPr txBox="1"/>
          <p:nvPr/>
        </p:nvSpPr>
        <p:spPr>
          <a:xfrm>
            <a:off x="1596277" y="249585"/>
            <a:ext cx="13750668" cy="779115"/>
          </a:xfrm>
          <a:prstGeom prst="rect">
            <a:avLst/>
          </a:prstGeom>
        </p:spPr>
        <p:txBody>
          <a:bodyPr lIns="0" tIns="0" rIns="0" bIns="0" rtlCol="0" anchor="t">
            <a:spAutoFit/>
          </a:bodyPr>
          <a:lstStyle/>
          <a:p>
            <a:pPr algn="l">
              <a:lnSpc>
                <a:spcPts val="5040"/>
              </a:lnSpc>
            </a:pPr>
            <a:r>
              <a:rPr lang="en-US" sz="4200" b="1">
                <a:solidFill>
                  <a:srgbClr val="F5F5F5"/>
                </a:solidFill>
                <a:latin typeface="Arial Bold"/>
                <a:ea typeface="Arial Bold"/>
                <a:cs typeface="Arial Bold"/>
                <a:sym typeface="Arial Bold"/>
              </a:rPr>
              <a:t>Estructura de una conversacion de coaching</a:t>
            </a:r>
          </a:p>
        </p:txBody>
      </p:sp>
    </p:spTree>
  </p:cSld>
  <p:clrMapOvr>
    <a:masterClrMapping/>
  </p:clrMapOvr>
  <p:transition>
    <p:fade/>
  </p:transition>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0741BA"/>
        </a:solidFill>
        <a:effectLst/>
      </p:bgPr>
    </p:bg>
    <p:spTree>
      <p:nvGrpSpPr>
        <p:cNvPr id="1" name=""/>
        <p:cNvGrpSpPr/>
        <p:nvPr/>
      </p:nvGrpSpPr>
      <p:grpSpPr>
        <a:xfrm>
          <a:off x="0" y="0"/>
          <a:ext cx="0" cy="0"/>
          <a:chOff x="0" y="0"/>
          <a:chExt cx="0" cy="0"/>
        </a:xfrm>
      </p:grpSpPr>
      <p:sp>
        <p:nvSpPr>
          <p:cNvPr id="2" name="TextBox 2"/>
          <p:cNvSpPr txBox="1"/>
          <p:nvPr/>
        </p:nvSpPr>
        <p:spPr>
          <a:xfrm>
            <a:off x="1868928" y="558465"/>
            <a:ext cx="13750668" cy="779115"/>
          </a:xfrm>
          <a:prstGeom prst="rect">
            <a:avLst/>
          </a:prstGeom>
        </p:spPr>
        <p:txBody>
          <a:bodyPr lIns="0" tIns="0" rIns="0" bIns="0" rtlCol="0" anchor="t">
            <a:spAutoFit/>
          </a:bodyPr>
          <a:lstStyle/>
          <a:p>
            <a:pPr algn="l">
              <a:lnSpc>
                <a:spcPts val="5040"/>
              </a:lnSpc>
            </a:pPr>
            <a:r>
              <a:rPr lang="en-US" sz="4200" b="1">
                <a:solidFill>
                  <a:srgbClr val="F5F5F5"/>
                </a:solidFill>
                <a:latin typeface="Arial Bold"/>
                <a:ea typeface="Arial Bold"/>
                <a:cs typeface="Arial Bold"/>
                <a:sym typeface="Arial Bold"/>
              </a:rPr>
              <a:t>Estructura de una conversacion de coaching</a:t>
            </a:r>
          </a:p>
        </p:txBody>
      </p:sp>
      <p:sp>
        <p:nvSpPr>
          <p:cNvPr id="3" name="TextBox 3"/>
          <p:cNvSpPr txBox="1"/>
          <p:nvPr/>
        </p:nvSpPr>
        <p:spPr>
          <a:xfrm>
            <a:off x="9491675" y="2518759"/>
            <a:ext cx="8040557" cy="5410200"/>
          </a:xfrm>
          <a:prstGeom prst="rect">
            <a:avLst/>
          </a:prstGeom>
        </p:spPr>
        <p:txBody>
          <a:bodyPr lIns="0" tIns="0" rIns="0" bIns="0" rtlCol="0" anchor="t">
            <a:spAutoFit/>
          </a:bodyPr>
          <a:lstStyle/>
          <a:p>
            <a:pPr algn="l">
              <a:lnSpc>
                <a:spcPts val="3859"/>
              </a:lnSpc>
            </a:pPr>
            <a:endParaRPr/>
          </a:p>
          <a:p>
            <a:pPr marL="582062" lvl="1" indent="-291031" algn="l">
              <a:lnSpc>
                <a:spcPts val="3859"/>
              </a:lnSpc>
              <a:buFont typeface="Arial"/>
              <a:buChar char="•"/>
            </a:pPr>
            <a:r>
              <a:rPr lang="en-US" sz="3216" b="1">
                <a:solidFill>
                  <a:srgbClr val="F5F5F5"/>
                </a:solidFill>
                <a:latin typeface="Arial Bold"/>
                <a:ea typeface="Arial Bold"/>
                <a:cs typeface="Arial Bold"/>
                <a:sym typeface="Arial Bold"/>
              </a:rPr>
              <a:t>Definición de metas</a:t>
            </a:r>
          </a:p>
          <a:p>
            <a:pPr marL="1398991" lvl="2" indent="-466330" algn="l">
              <a:lnSpc>
                <a:spcPts val="3859"/>
              </a:lnSpc>
              <a:buFont typeface="Arial"/>
              <a:buChar char="⚬"/>
            </a:pPr>
            <a:r>
              <a:rPr lang="en-US" sz="3216">
                <a:solidFill>
                  <a:srgbClr val="F5F5F5"/>
                </a:solidFill>
                <a:latin typeface="Arial"/>
                <a:ea typeface="Arial"/>
                <a:cs typeface="Arial"/>
                <a:sym typeface="Arial"/>
              </a:rPr>
              <a:t>Convierte el objetivo en SMART.</a:t>
            </a:r>
          </a:p>
          <a:p>
            <a:pPr marL="1398991" lvl="2" indent="-466330" algn="l">
              <a:lnSpc>
                <a:spcPts val="3859"/>
              </a:lnSpc>
              <a:buFont typeface="Arial"/>
              <a:buChar char="⚬"/>
            </a:pPr>
            <a:r>
              <a:rPr lang="en-US" sz="3216">
                <a:solidFill>
                  <a:srgbClr val="F5F5F5"/>
                </a:solidFill>
                <a:latin typeface="Arial"/>
                <a:ea typeface="Arial"/>
                <a:cs typeface="Arial"/>
                <a:sym typeface="Arial"/>
              </a:rPr>
              <a:t>Pregunta: “¿Cómo sabrás que lo lograste?”</a:t>
            </a:r>
          </a:p>
          <a:p>
            <a:pPr marL="1398991" lvl="2" indent="-466330" algn="l">
              <a:lnSpc>
                <a:spcPts val="3859"/>
              </a:lnSpc>
              <a:buFont typeface="Arial"/>
              <a:buChar char="⚬"/>
            </a:pPr>
            <a:r>
              <a:rPr lang="en-US" sz="3216">
                <a:solidFill>
                  <a:srgbClr val="F5F5F5"/>
                </a:solidFill>
                <a:latin typeface="Arial"/>
                <a:ea typeface="Arial"/>
                <a:cs typeface="Arial"/>
                <a:sym typeface="Arial"/>
              </a:rPr>
              <a:t>Conecta la meta con sus valores: vincular ese objetivo concreto con sus principios y motivaciones— de modo que no sea sólo una tarea, sino algo que nutre tu propósito y su sentido de identidad..</a:t>
            </a:r>
          </a:p>
        </p:txBody>
      </p:sp>
      <p:sp>
        <p:nvSpPr>
          <p:cNvPr id="4" name="TextBox 4"/>
          <p:cNvSpPr txBox="1"/>
          <p:nvPr/>
        </p:nvSpPr>
        <p:spPr>
          <a:xfrm>
            <a:off x="2739586" y="1651984"/>
            <a:ext cx="12320556" cy="933450"/>
          </a:xfrm>
          <a:prstGeom prst="rect">
            <a:avLst/>
          </a:prstGeom>
        </p:spPr>
        <p:txBody>
          <a:bodyPr lIns="0" tIns="0" rIns="0" bIns="0" rtlCol="0" anchor="t">
            <a:spAutoFit/>
          </a:bodyPr>
          <a:lstStyle/>
          <a:p>
            <a:pPr algn="l">
              <a:lnSpc>
                <a:spcPts val="6479"/>
              </a:lnSpc>
            </a:pPr>
            <a:r>
              <a:rPr lang="en-US" sz="5399" b="1">
                <a:solidFill>
                  <a:srgbClr val="20D69D"/>
                </a:solidFill>
                <a:latin typeface="Calibri (MS) Bold"/>
                <a:ea typeface="Calibri (MS) Bold"/>
                <a:cs typeface="Calibri (MS) Bold"/>
                <a:sym typeface="Calibri (MS) Bold"/>
              </a:rPr>
              <a:t>2.       ACUERDO objetivo</a:t>
            </a:r>
          </a:p>
        </p:txBody>
      </p:sp>
      <p:sp>
        <p:nvSpPr>
          <p:cNvPr id="5" name="TextBox 5"/>
          <p:cNvSpPr txBox="1"/>
          <p:nvPr/>
        </p:nvSpPr>
        <p:spPr>
          <a:xfrm>
            <a:off x="1028700" y="2947384"/>
            <a:ext cx="8462975" cy="5895975"/>
          </a:xfrm>
          <a:prstGeom prst="rect">
            <a:avLst/>
          </a:prstGeom>
        </p:spPr>
        <p:txBody>
          <a:bodyPr lIns="0" tIns="0" rIns="0" bIns="0" rtlCol="0" anchor="t">
            <a:spAutoFit/>
          </a:bodyPr>
          <a:lstStyle/>
          <a:p>
            <a:pPr algn="l">
              <a:lnSpc>
                <a:spcPts val="3828"/>
              </a:lnSpc>
            </a:pPr>
            <a:r>
              <a:rPr lang="en-US" sz="3190" b="1">
                <a:solidFill>
                  <a:srgbClr val="F5F5F5"/>
                </a:solidFill>
                <a:latin typeface="Arial Bold"/>
                <a:ea typeface="Arial Bold"/>
                <a:cs typeface="Arial Bold"/>
                <a:sym typeface="Arial Bold"/>
              </a:rPr>
              <a:t>Exploracion indagacion </a:t>
            </a:r>
          </a:p>
          <a:p>
            <a:pPr algn="l">
              <a:lnSpc>
                <a:spcPts val="3828"/>
              </a:lnSpc>
            </a:pPr>
            <a:r>
              <a:rPr lang="en-US" sz="3190" b="1">
                <a:solidFill>
                  <a:srgbClr val="20D69D"/>
                </a:solidFill>
                <a:latin typeface="Arial Bold"/>
                <a:ea typeface="Arial Bold"/>
                <a:cs typeface="Arial Bold"/>
                <a:sym typeface="Arial Bold"/>
              </a:rPr>
              <a:t>Competencia 4: </a:t>
            </a:r>
            <a:r>
              <a:rPr lang="en-US" sz="3190" b="1">
                <a:solidFill>
                  <a:srgbClr val="F5F5F5"/>
                </a:solidFill>
                <a:latin typeface="Arial Bold"/>
                <a:ea typeface="Arial Bold"/>
                <a:cs typeface="Arial Bold"/>
                <a:sym typeface="Arial Bold"/>
              </a:rPr>
              <a:t>Cultivar confianza y seguridad</a:t>
            </a:r>
          </a:p>
          <a:p>
            <a:pPr algn="l">
              <a:lnSpc>
                <a:spcPts val="3828"/>
              </a:lnSpc>
            </a:pPr>
            <a:r>
              <a:rPr lang="en-US" sz="3190" b="1">
                <a:solidFill>
                  <a:srgbClr val="20D69D"/>
                </a:solidFill>
                <a:latin typeface="Arial Bold"/>
                <a:ea typeface="Arial Bold"/>
                <a:cs typeface="Arial Bold"/>
                <a:sym typeface="Arial Bold"/>
              </a:rPr>
              <a:t>Competencia 5</a:t>
            </a:r>
            <a:r>
              <a:rPr lang="en-US" sz="3190" b="1">
                <a:solidFill>
                  <a:srgbClr val="F5F5F5"/>
                </a:solidFill>
                <a:latin typeface="Arial Bold"/>
                <a:ea typeface="Arial Bold"/>
                <a:cs typeface="Arial Bold"/>
                <a:sym typeface="Arial Bold"/>
              </a:rPr>
              <a:t>: Mantiene presencia</a:t>
            </a:r>
          </a:p>
          <a:p>
            <a:pPr algn="l">
              <a:lnSpc>
                <a:spcPts val="3828"/>
              </a:lnSpc>
            </a:pPr>
            <a:r>
              <a:rPr lang="en-US" sz="3190" b="1">
                <a:solidFill>
                  <a:srgbClr val="20D69D"/>
                </a:solidFill>
                <a:latin typeface="Arial Bold"/>
                <a:ea typeface="Arial Bold"/>
                <a:cs typeface="Arial Bold"/>
                <a:sym typeface="Arial Bold"/>
              </a:rPr>
              <a:t>Competencia 6:</a:t>
            </a:r>
            <a:r>
              <a:rPr lang="en-US" sz="3190" b="1">
                <a:solidFill>
                  <a:srgbClr val="F5F5F5"/>
                </a:solidFill>
                <a:latin typeface="Arial Bold"/>
                <a:ea typeface="Arial Bold"/>
                <a:cs typeface="Arial Bold"/>
                <a:sym typeface="Arial Bold"/>
              </a:rPr>
              <a:t> Escucha activa </a:t>
            </a:r>
          </a:p>
          <a:p>
            <a:pPr marL="577398" lvl="1" indent="-288699" algn="l">
              <a:lnSpc>
                <a:spcPts val="3828"/>
              </a:lnSpc>
              <a:buFont typeface="Arial"/>
              <a:buChar char="•"/>
            </a:pPr>
            <a:r>
              <a:rPr lang="en-US" sz="3190" b="1">
                <a:solidFill>
                  <a:srgbClr val="F5F5F5"/>
                </a:solidFill>
                <a:latin typeface="Arial Bold"/>
                <a:ea typeface="Arial Bold"/>
                <a:cs typeface="Arial Bold"/>
                <a:sym typeface="Arial Bold"/>
              </a:rPr>
              <a:t>Exploración</a:t>
            </a:r>
          </a:p>
          <a:p>
            <a:pPr marL="1387781" lvl="2" indent="-462594" algn="l">
              <a:lnSpc>
                <a:spcPts val="3828"/>
              </a:lnSpc>
              <a:buFont typeface="Arial"/>
              <a:buChar char="⚬"/>
            </a:pPr>
            <a:r>
              <a:rPr lang="en-US" sz="3190">
                <a:solidFill>
                  <a:srgbClr val="F5F5F5"/>
                </a:solidFill>
                <a:latin typeface="Arial"/>
                <a:ea typeface="Arial"/>
                <a:cs typeface="Arial"/>
                <a:sym typeface="Arial"/>
              </a:rPr>
              <a:t>Indaga la situación actual sin juzgar.</a:t>
            </a:r>
          </a:p>
          <a:p>
            <a:pPr marL="1387781" lvl="2" indent="-462594" algn="l">
              <a:lnSpc>
                <a:spcPts val="3828"/>
              </a:lnSpc>
              <a:buFont typeface="Arial"/>
              <a:buChar char="⚬"/>
            </a:pPr>
            <a:r>
              <a:rPr lang="en-US" sz="3190">
                <a:solidFill>
                  <a:srgbClr val="F5F5F5"/>
                </a:solidFill>
                <a:latin typeface="Arial"/>
                <a:ea typeface="Arial"/>
                <a:cs typeface="Arial"/>
                <a:sym typeface="Arial"/>
              </a:rPr>
              <a:t>Pregunta: “¿Cómo describirías el problema?”</a:t>
            </a:r>
          </a:p>
          <a:p>
            <a:pPr marL="1387781" lvl="2" indent="-462594" algn="l">
              <a:lnSpc>
                <a:spcPts val="3828"/>
              </a:lnSpc>
              <a:buFont typeface="Arial"/>
              <a:buChar char="⚬"/>
            </a:pPr>
            <a:r>
              <a:rPr lang="en-US" sz="3190">
                <a:solidFill>
                  <a:srgbClr val="F5F5F5"/>
                </a:solidFill>
                <a:latin typeface="Arial"/>
                <a:ea typeface="Arial"/>
                <a:cs typeface="Arial"/>
                <a:sym typeface="Arial"/>
              </a:rPr>
              <a:t>Aclara qué depende de ti y qué no depende de ti.</a:t>
            </a:r>
          </a:p>
          <a:p>
            <a:pPr marL="1387781" lvl="2" indent="-462594" algn="l">
              <a:lnSpc>
                <a:spcPts val="3828"/>
              </a:lnSpc>
              <a:buFont typeface="Arial"/>
              <a:buChar char="⚬"/>
            </a:pPr>
            <a:r>
              <a:rPr lang="en-US" sz="3190">
                <a:solidFill>
                  <a:srgbClr val="F5F5F5"/>
                </a:solidFill>
                <a:latin typeface="Arial"/>
                <a:ea typeface="Arial"/>
                <a:cs typeface="Arial"/>
                <a:sym typeface="Arial"/>
              </a:rPr>
              <a:t>Usar la técnica de clarificar </a:t>
            </a:r>
          </a:p>
        </p:txBody>
      </p:sp>
    </p:spTree>
  </p:cSld>
  <p:clrMapOvr>
    <a:masterClrMapping/>
  </p:clrMapOvr>
  <p:transition>
    <p:fade/>
  </p:transition>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0741BA"/>
        </a:solidFill>
        <a:effectLst/>
      </p:bgPr>
    </p:bg>
    <p:spTree>
      <p:nvGrpSpPr>
        <p:cNvPr id="1" name=""/>
        <p:cNvGrpSpPr/>
        <p:nvPr/>
      </p:nvGrpSpPr>
      <p:grpSpPr>
        <a:xfrm>
          <a:off x="0" y="0"/>
          <a:ext cx="0" cy="0"/>
          <a:chOff x="0" y="0"/>
          <a:chExt cx="0" cy="0"/>
        </a:xfrm>
      </p:grpSpPr>
      <p:grpSp>
        <p:nvGrpSpPr>
          <p:cNvPr id="2" name="Group 2"/>
          <p:cNvGrpSpPr/>
          <p:nvPr/>
        </p:nvGrpSpPr>
        <p:grpSpPr>
          <a:xfrm>
            <a:off x="267060" y="1587327"/>
            <a:ext cx="16420740" cy="2675534"/>
            <a:chOff x="0" y="0"/>
            <a:chExt cx="21894320" cy="3567379"/>
          </a:xfrm>
        </p:grpSpPr>
        <p:sp>
          <p:nvSpPr>
            <p:cNvPr id="3" name="Freeform 3"/>
            <p:cNvSpPr/>
            <p:nvPr/>
          </p:nvSpPr>
          <p:spPr>
            <a:xfrm>
              <a:off x="0" y="0"/>
              <a:ext cx="10945216" cy="3567379"/>
            </a:xfrm>
            <a:custGeom>
              <a:avLst/>
              <a:gdLst/>
              <a:ahLst/>
              <a:cxnLst/>
              <a:rect l="l" t="t" r="r" b="b"/>
              <a:pathLst>
                <a:path w="10945216" h="3567379">
                  <a:moveTo>
                    <a:pt x="0" y="0"/>
                  </a:moveTo>
                  <a:lnTo>
                    <a:pt x="10945216" y="0"/>
                  </a:lnTo>
                  <a:lnTo>
                    <a:pt x="10945216" y="3567379"/>
                  </a:lnTo>
                  <a:lnTo>
                    <a:pt x="0" y="3567379"/>
                  </a:lnTo>
                  <a:close/>
                </a:path>
              </a:pathLst>
            </a:custGeom>
            <a:solidFill>
              <a:srgbClr val="000000">
                <a:alpha val="0"/>
              </a:srgbClr>
            </a:solidFill>
          </p:spPr>
          <p:txBody>
            <a:bodyPr/>
            <a:lstStyle/>
            <a:p>
              <a:endParaRPr lang="es-AR"/>
            </a:p>
          </p:txBody>
        </p:sp>
        <p:sp>
          <p:nvSpPr>
            <p:cNvPr id="4" name="TextBox 4"/>
            <p:cNvSpPr txBox="1"/>
            <p:nvPr/>
          </p:nvSpPr>
          <p:spPr>
            <a:xfrm>
              <a:off x="0" y="9525"/>
              <a:ext cx="21894320" cy="3557854"/>
            </a:xfrm>
            <a:prstGeom prst="rect">
              <a:avLst/>
            </a:prstGeom>
          </p:spPr>
          <p:txBody>
            <a:bodyPr lIns="0" tIns="0" rIns="0" bIns="0" rtlCol="0" anchor="ctr"/>
            <a:lstStyle/>
            <a:p>
              <a:pPr algn="ctr">
                <a:lnSpc>
                  <a:spcPts val="9720"/>
                </a:lnSpc>
              </a:pPr>
              <a:r>
                <a:rPr lang="en-US" sz="8100" b="1" spc="16" dirty="0" err="1">
                  <a:solidFill>
                    <a:srgbClr val="F5F5F5"/>
                  </a:solidFill>
                  <a:latin typeface="Rosario Bold"/>
                  <a:ea typeface="Rosario Bold"/>
                  <a:cs typeface="Rosario Bold"/>
                  <a:sym typeface="Rosario Bold"/>
                </a:rPr>
                <a:t>Acuerdo</a:t>
              </a:r>
              <a:r>
                <a:rPr lang="en-US" sz="8100" b="1" spc="16" dirty="0">
                  <a:solidFill>
                    <a:srgbClr val="F5F5F5"/>
                  </a:solidFill>
                  <a:latin typeface="Rosario Bold"/>
                  <a:ea typeface="Rosario Bold"/>
                  <a:cs typeface="Rosario Bold"/>
                  <a:sym typeface="Rosario Bold"/>
                </a:rPr>
                <a:t>   /   </a:t>
              </a:r>
              <a:r>
                <a:rPr lang="en-US" sz="8100" b="1" spc="18" dirty="0" err="1">
                  <a:solidFill>
                    <a:srgbClr val="F5F5F5"/>
                  </a:solidFill>
                  <a:latin typeface="Rosario Bold"/>
                  <a:ea typeface="Rosario Bold"/>
                  <a:cs typeface="Rosario Bold"/>
                  <a:sym typeface="Rosario Bold"/>
                </a:rPr>
                <a:t>Objetivo</a:t>
              </a:r>
              <a:endParaRPr lang="en-US" sz="8100" b="1" spc="18" dirty="0">
                <a:solidFill>
                  <a:srgbClr val="F5F5F5"/>
                </a:solidFill>
                <a:latin typeface="Rosario Bold"/>
                <a:ea typeface="Rosario Bold"/>
                <a:cs typeface="Rosario Bold"/>
                <a:sym typeface="Rosario Bold"/>
              </a:endParaRPr>
            </a:p>
          </p:txBody>
        </p:sp>
      </p:grpSp>
      <p:sp>
        <p:nvSpPr>
          <p:cNvPr id="11" name="Freeform 11"/>
          <p:cNvSpPr/>
          <p:nvPr/>
        </p:nvSpPr>
        <p:spPr>
          <a:xfrm>
            <a:off x="665906" y="8137890"/>
            <a:ext cx="1827028" cy="1825338"/>
          </a:xfrm>
          <a:custGeom>
            <a:avLst/>
            <a:gdLst/>
            <a:ahLst/>
            <a:cxnLst/>
            <a:rect l="l" t="t" r="r" b="b"/>
            <a:pathLst>
              <a:path w="1827028" h="1825338">
                <a:moveTo>
                  <a:pt x="0" y="0"/>
                </a:moveTo>
                <a:lnTo>
                  <a:pt x="1827028" y="0"/>
                </a:lnTo>
                <a:lnTo>
                  <a:pt x="1827028" y="1825338"/>
                </a:lnTo>
                <a:lnTo>
                  <a:pt x="0" y="1825338"/>
                </a:lnTo>
                <a:lnTo>
                  <a:pt x="0" y="0"/>
                </a:lnTo>
                <a:close/>
              </a:path>
            </a:pathLst>
          </a:custGeom>
          <a:blipFill>
            <a:blip r:embed="rId3"/>
            <a:stretch>
              <a:fillRect/>
            </a:stretch>
          </a:blipFill>
        </p:spPr>
        <p:txBody>
          <a:bodyPr/>
          <a:lstStyle/>
          <a:p>
            <a:endParaRPr lang="es-AR"/>
          </a:p>
        </p:txBody>
      </p:sp>
      <p:sp>
        <p:nvSpPr>
          <p:cNvPr id="13" name="CuadroTexto 12">
            <a:extLst>
              <a:ext uri="{FF2B5EF4-FFF2-40B4-BE49-F238E27FC236}">
                <a16:creationId xmlns:a16="http://schemas.microsoft.com/office/drawing/2014/main" id="{969FCB57-21AE-38AB-B9B0-60D2A0AD16BB}"/>
              </a:ext>
            </a:extLst>
          </p:cNvPr>
          <p:cNvSpPr txBox="1"/>
          <p:nvPr/>
        </p:nvSpPr>
        <p:spPr>
          <a:xfrm>
            <a:off x="4308231" y="4492842"/>
            <a:ext cx="9319846" cy="369332"/>
          </a:xfrm>
          <a:prstGeom prst="rect">
            <a:avLst/>
          </a:prstGeom>
          <a:noFill/>
        </p:spPr>
        <p:txBody>
          <a:bodyPr wrap="square">
            <a:spAutoFit/>
          </a:bodyPr>
          <a:lstStyle/>
          <a:p>
            <a:pPr>
              <a:buNone/>
            </a:pPr>
            <a:endParaRPr lang="es-AR" dirty="0"/>
          </a:p>
        </p:txBody>
      </p:sp>
      <p:sp>
        <p:nvSpPr>
          <p:cNvPr id="14" name="TextBox 4">
            <a:extLst>
              <a:ext uri="{FF2B5EF4-FFF2-40B4-BE49-F238E27FC236}">
                <a16:creationId xmlns:a16="http://schemas.microsoft.com/office/drawing/2014/main" id="{24428949-87F3-E554-8BB3-C1305CCF9191}"/>
              </a:ext>
            </a:extLst>
          </p:cNvPr>
          <p:cNvSpPr txBox="1"/>
          <p:nvPr/>
        </p:nvSpPr>
        <p:spPr>
          <a:xfrm>
            <a:off x="654183" y="4601253"/>
            <a:ext cx="16420740" cy="2668390"/>
          </a:xfrm>
          <a:prstGeom prst="rect">
            <a:avLst/>
          </a:prstGeom>
        </p:spPr>
        <p:txBody>
          <a:bodyPr lIns="0" tIns="0" rIns="0" bIns="0" rtlCol="0" anchor="ctr"/>
          <a:lstStyle/>
          <a:p>
            <a:pPr algn="ctr">
              <a:lnSpc>
                <a:spcPts val="9720"/>
              </a:lnSpc>
            </a:pPr>
            <a:r>
              <a:rPr lang="en-US" sz="8100" b="1" spc="18" dirty="0">
                <a:solidFill>
                  <a:srgbClr val="F5F5F5"/>
                </a:solidFill>
                <a:latin typeface="Rosario Bold"/>
                <a:ea typeface="Rosario Bold"/>
                <a:cs typeface="Rosario Bold"/>
                <a:sym typeface="Rosario Bold"/>
              </a:rPr>
              <a:t>SE DEFINE EL NORTE </a:t>
            </a:r>
          </a:p>
          <a:p>
            <a:pPr algn="ctr">
              <a:lnSpc>
                <a:spcPts val="9720"/>
              </a:lnSpc>
            </a:pPr>
            <a:r>
              <a:rPr lang="en-US" sz="8100" b="1" spc="18" dirty="0">
                <a:solidFill>
                  <a:srgbClr val="F5F5F5"/>
                </a:solidFill>
                <a:latin typeface="Rosario Bold"/>
                <a:ea typeface="Rosario Bold"/>
                <a:cs typeface="Rosario Bold"/>
                <a:sym typeface="Rosario Bold"/>
              </a:rPr>
              <a:t>DE LA SESIOMN</a:t>
            </a:r>
          </a:p>
        </p:txBody>
      </p:sp>
    </p:spTree>
  </p:cSld>
  <p:clrMapOvr>
    <a:masterClrMapping/>
  </p:clrMapOvr>
  <p:transition>
    <p:fade/>
  </p:transition>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0741BA"/>
        </a:solidFill>
        <a:effectLst/>
      </p:bgPr>
    </p:bg>
    <p:spTree>
      <p:nvGrpSpPr>
        <p:cNvPr id="1" name=""/>
        <p:cNvGrpSpPr/>
        <p:nvPr/>
      </p:nvGrpSpPr>
      <p:grpSpPr>
        <a:xfrm>
          <a:off x="0" y="0"/>
          <a:ext cx="0" cy="0"/>
          <a:chOff x="0" y="0"/>
          <a:chExt cx="0" cy="0"/>
        </a:xfrm>
      </p:grpSpPr>
      <p:grpSp>
        <p:nvGrpSpPr>
          <p:cNvPr id="2" name="Group 2"/>
          <p:cNvGrpSpPr/>
          <p:nvPr/>
        </p:nvGrpSpPr>
        <p:grpSpPr>
          <a:xfrm>
            <a:off x="0" y="0"/>
            <a:ext cx="18288000" cy="10287000"/>
            <a:chOff x="0" y="0"/>
            <a:chExt cx="24384000" cy="13716000"/>
          </a:xfrm>
        </p:grpSpPr>
        <p:sp>
          <p:nvSpPr>
            <p:cNvPr id="3" name="Freeform 3"/>
            <p:cNvSpPr/>
            <p:nvPr/>
          </p:nvSpPr>
          <p:spPr>
            <a:xfrm>
              <a:off x="0" y="0"/>
              <a:ext cx="24384000" cy="13716000"/>
            </a:xfrm>
            <a:custGeom>
              <a:avLst/>
              <a:gdLst/>
              <a:ahLst/>
              <a:cxnLst/>
              <a:rect l="l" t="t" r="r" b="b"/>
              <a:pathLst>
                <a:path w="24384000" h="13716000">
                  <a:moveTo>
                    <a:pt x="0" y="0"/>
                  </a:moveTo>
                  <a:lnTo>
                    <a:pt x="24384000" y="0"/>
                  </a:lnTo>
                  <a:lnTo>
                    <a:pt x="24384000" y="13716000"/>
                  </a:lnTo>
                  <a:lnTo>
                    <a:pt x="0" y="13716000"/>
                  </a:lnTo>
                  <a:close/>
                </a:path>
              </a:pathLst>
            </a:custGeom>
            <a:solidFill>
              <a:srgbClr val="20D69D"/>
            </a:solidFill>
          </p:spPr>
          <p:txBody>
            <a:bodyPr/>
            <a:lstStyle/>
            <a:p>
              <a:endParaRPr lang="es-AR"/>
            </a:p>
          </p:txBody>
        </p:sp>
      </p:grpSp>
      <p:grpSp>
        <p:nvGrpSpPr>
          <p:cNvPr id="4" name="Group 4"/>
          <p:cNvGrpSpPr/>
          <p:nvPr/>
        </p:nvGrpSpPr>
        <p:grpSpPr>
          <a:xfrm>
            <a:off x="715518" y="720090"/>
            <a:ext cx="16856964" cy="8846820"/>
            <a:chOff x="0" y="0"/>
            <a:chExt cx="22475952" cy="11795760"/>
          </a:xfrm>
        </p:grpSpPr>
        <p:sp>
          <p:nvSpPr>
            <p:cNvPr id="5" name="Freeform 5"/>
            <p:cNvSpPr/>
            <p:nvPr/>
          </p:nvSpPr>
          <p:spPr>
            <a:xfrm>
              <a:off x="0" y="0"/>
              <a:ext cx="22475952" cy="11795760"/>
            </a:xfrm>
            <a:custGeom>
              <a:avLst/>
              <a:gdLst/>
              <a:ahLst/>
              <a:cxnLst/>
              <a:rect l="l" t="t" r="r" b="b"/>
              <a:pathLst>
                <a:path w="22475952" h="11795760">
                  <a:moveTo>
                    <a:pt x="0" y="0"/>
                  </a:moveTo>
                  <a:lnTo>
                    <a:pt x="22475952" y="0"/>
                  </a:lnTo>
                  <a:lnTo>
                    <a:pt x="22475952" y="11795760"/>
                  </a:lnTo>
                  <a:lnTo>
                    <a:pt x="0" y="11795760"/>
                  </a:lnTo>
                  <a:close/>
                </a:path>
              </a:pathLst>
            </a:custGeom>
            <a:solidFill>
              <a:srgbClr val="0741BA"/>
            </a:solidFill>
          </p:spPr>
          <p:txBody>
            <a:bodyPr/>
            <a:lstStyle/>
            <a:p>
              <a:endParaRPr lang="es-AR"/>
            </a:p>
          </p:txBody>
        </p:sp>
      </p:grpSp>
      <p:sp>
        <p:nvSpPr>
          <p:cNvPr id="6" name="TextBox 6"/>
          <p:cNvSpPr txBox="1"/>
          <p:nvPr/>
        </p:nvSpPr>
        <p:spPr>
          <a:xfrm>
            <a:off x="2532221" y="5625506"/>
            <a:ext cx="13223558" cy="5421155"/>
          </a:xfrm>
          <a:prstGeom prst="rect">
            <a:avLst/>
          </a:prstGeom>
        </p:spPr>
        <p:txBody>
          <a:bodyPr lIns="0" tIns="0" rIns="0" bIns="0" rtlCol="0" anchor="t">
            <a:spAutoFit/>
          </a:bodyPr>
          <a:lstStyle/>
          <a:p>
            <a:pPr marL="760095" lvl="1" indent="-380048" algn="l">
              <a:lnSpc>
                <a:spcPts val="4536"/>
              </a:lnSpc>
              <a:buFont typeface="Arial"/>
              <a:buChar char="•"/>
            </a:pPr>
            <a:r>
              <a:rPr lang="en-US" sz="4200">
                <a:solidFill>
                  <a:srgbClr val="F5F5F5"/>
                </a:solidFill>
                <a:latin typeface="Calibri (MS)"/>
                <a:ea typeface="Calibri (MS)"/>
                <a:cs typeface="Calibri (MS)"/>
                <a:sym typeface="Calibri (MS)"/>
              </a:rPr>
              <a:t>Hemos visto que las personas hablan primero del problema y lo identifican claramente, aún sin tener en claro su objetivo.</a:t>
            </a:r>
          </a:p>
          <a:p>
            <a:pPr marL="760095" lvl="1" indent="-380048" algn="l">
              <a:lnSpc>
                <a:spcPts val="4536"/>
              </a:lnSpc>
              <a:buFont typeface="Arial"/>
              <a:buChar char="•"/>
            </a:pPr>
            <a:r>
              <a:rPr lang="en-US" sz="4200">
                <a:solidFill>
                  <a:srgbClr val="F5F5F5"/>
                </a:solidFill>
                <a:latin typeface="Calibri (MS)"/>
                <a:ea typeface="Calibri (MS)"/>
                <a:cs typeface="Calibri (MS)"/>
                <a:sym typeface="Calibri (MS)"/>
              </a:rPr>
              <a:t>Desde la misma descripción del problema se puede comenzar a vislumbrar el objetivo, que por lo general no aparece como claro o evidente. </a:t>
            </a:r>
          </a:p>
        </p:txBody>
      </p:sp>
      <p:sp>
        <p:nvSpPr>
          <p:cNvPr id="7" name="TextBox 7"/>
          <p:cNvSpPr txBox="1"/>
          <p:nvPr/>
        </p:nvSpPr>
        <p:spPr>
          <a:xfrm>
            <a:off x="2970744" y="1197054"/>
            <a:ext cx="9943928" cy="1248555"/>
          </a:xfrm>
          <a:prstGeom prst="rect">
            <a:avLst/>
          </a:prstGeom>
        </p:spPr>
        <p:txBody>
          <a:bodyPr lIns="0" tIns="0" rIns="0" bIns="0" rtlCol="0" anchor="t">
            <a:spAutoFit/>
          </a:bodyPr>
          <a:lstStyle/>
          <a:p>
            <a:pPr algn="l">
              <a:lnSpc>
                <a:spcPts val="4536"/>
              </a:lnSpc>
            </a:pPr>
            <a:r>
              <a:rPr lang="en-US" sz="4200" b="1">
                <a:solidFill>
                  <a:srgbClr val="F5F5F5"/>
                </a:solidFill>
                <a:latin typeface="Calibri (MS) Bold"/>
                <a:ea typeface="Calibri (MS) Bold"/>
                <a:cs typeface="Calibri (MS) Bold"/>
                <a:sym typeface="Calibri (MS) Bold"/>
              </a:rPr>
              <a:t>PROBLEMA</a:t>
            </a:r>
            <a:r>
              <a:rPr lang="en-US" sz="4200">
                <a:solidFill>
                  <a:srgbClr val="F5F5F5"/>
                </a:solidFill>
                <a:latin typeface="Calibri (MS)"/>
                <a:ea typeface="Calibri (MS)"/>
                <a:cs typeface="Calibri (MS)"/>
                <a:sym typeface="Calibri (MS)"/>
              </a:rPr>
              <a:t>-  ¿Cuál es el problema en términos simples? </a:t>
            </a:r>
          </a:p>
        </p:txBody>
      </p:sp>
      <p:sp>
        <p:nvSpPr>
          <p:cNvPr id="8" name="TextBox 8"/>
          <p:cNvSpPr txBox="1"/>
          <p:nvPr/>
        </p:nvSpPr>
        <p:spPr>
          <a:xfrm>
            <a:off x="2938728" y="2621250"/>
            <a:ext cx="11780132" cy="2071777"/>
          </a:xfrm>
          <a:prstGeom prst="rect">
            <a:avLst/>
          </a:prstGeom>
        </p:spPr>
        <p:txBody>
          <a:bodyPr lIns="0" tIns="0" rIns="0" bIns="0" rtlCol="0" anchor="t">
            <a:spAutoFit/>
          </a:bodyPr>
          <a:lstStyle/>
          <a:p>
            <a:pPr algn="l">
              <a:lnSpc>
                <a:spcPts val="5040"/>
              </a:lnSpc>
            </a:pPr>
            <a:r>
              <a:rPr lang="en-US" sz="4200" b="1">
                <a:solidFill>
                  <a:srgbClr val="F5F5F5"/>
                </a:solidFill>
                <a:latin typeface="Calibri (MS) Bold"/>
                <a:ea typeface="Calibri (MS) Bold"/>
                <a:cs typeface="Calibri (MS) Bold"/>
                <a:sym typeface="Calibri (MS) Bold"/>
              </a:rPr>
              <a:t>OBJETIVO </a:t>
            </a:r>
            <a:r>
              <a:rPr lang="en-US" sz="4200">
                <a:solidFill>
                  <a:srgbClr val="F5F5F5"/>
                </a:solidFill>
                <a:latin typeface="Calibri (MS)"/>
                <a:ea typeface="Calibri (MS)"/>
                <a:cs typeface="Calibri (MS)"/>
                <a:sym typeface="Calibri (MS)"/>
              </a:rPr>
              <a:t>- ¿Qué quiere que pase con esa situación que no está pasando? Que le pasa al coachee con lo que pasa? </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0741BA"/>
        </a:solidFill>
        <a:effectLst/>
      </p:bgPr>
    </p:bg>
    <p:spTree>
      <p:nvGrpSpPr>
        <p:cNvPr id="1" name=""/>
        <p:cNvGrpSpPr/>
        <p:nvPr/>
      </p:nvGrpSpPr>
      <p:grpSpPr>
        <a:xfrm>
          <a:off x="0" y="0"/>
          <a:ext cx="0" cy="0"/>
          <a:chOff x="0" y="0"/>
          <a:chExt cx="0" cy="0"/>
        </a:xfrm>
      </p:grpSpPr>
      <p:sp>
        <p:nvSpPr>
          <p:cNvPr id="2" name="TextBox 2"/>
          <p:cNvSpPr txBox="1"/>
          <p:nvPr/>
        </p:nvSpPr>
        <p:spPr>
          <a:xfrm>
            <a:off x="2154366" y="1583580"/>
            <a:ext cx="13979267" cy="7024590"/>
          </a:xfrm>
          <a:prstGeom prst="rect">
            <a:avLst/>
          </a:prstGeom>
        </p:spPr>
        <p:txBody>
          <a:bodyPr lIns="0" tIns="0" rIns="0" bIns="0" rtlCol="0" anchor="t">
            <a:spAutoFit/>
          </a:bodyPr>
          <a:lstStyle/>
          <a:p>
            <a:pPr algn="l">
              <a:lnSpc>
                <a:spcPts val="5759"/>
              </a:lnSpc>
            </a:pPr>
            <a:r>
              <a:rPr lang="en-US" sz="4800">
                <a:solidFill>
                  <a:srgbClr val="F5F5F5"/>
                </a:solidFill>
                <a:latin typeface="Arial"/>
                <a:ea typeface="Arial"/>
                <a:cs typeface="Arial"/>
                <a:sym typeface="Arial"/>
              </a:rPr>
              <a:t>El coachee suele poner el problema afuera, dice que no tiene resultados porque el entorno, las personas, las circunstancias no ayudan. </a:t>
            </a:r>
          </a:p>
          <a:p>
            <a:pPr algn="l">
              <a:lnSpc>
                <a:spcPts val="5759"/>
              </a:lnSpc>
            </a:pPr>
            <a:r>
              <a:rPr lang="en-US" sz="4800">
                <a:solidFill>
                  <a:srgbClr val="F5F5F5"/>
                </a:solidFill>
                <a:latin typeface="Arial"/>
                <a:ea typeface="Arial"/>
                <a:cs typeface="Arial"/>
                <a:sym typeface="Arial"/>
              </a:rPr>
              <a:t>Aquí es donde vamos a chequear cuales son los resultados que el coachee no está generando y quiere generar, para luego de a poco, invitar al cliente a ir por los caminos de la responsabilidad. </a:t>
            </a:r>
          </a:p>
        </p:txBody>
      </p:sp>
      <p:sp>
        <p:nvSpPr>
          <p:cNvPr id="3" name="Freeform 3"/>
          <p:cNvSpPr/>
          <p:nvPr/>
        </p:nvSpPr>
        <p:spPr>
          <a:xfrm>
            <a:off x="8247185" y="8064595"/>
            <a:ext cx="1793628" cy="1793628"/>
          </a:xfrm>
          <a:custGeom>
            <a:avLst/>
            <a:gdLst/>
            <a:ahLst/>
            <a:cxnLst/>
            <a:rect l="l" t="t" r="r" b="b"/>
            <a:pathLst>
              <a:path w="1793628" h="1793628">
                <a:moveTo>
                  <a:pt x="0" y="0"/>
                </a:moveTo>
                <a:lnTo>
                  <a:pt x="1793628" y="0"/>
                </a:lnTo>
                <a:lnTo>
                  <a:pt x="1793628" y="1793628"/>
                </a:lnTo>
                <a:lnTo>
                  <a:pt x="0" y="1793628"/>
                </a:lnTo>
                <a:lnTo>
                  <a:pt x="0" y="0"/>
                </a:lnTo>
                <a:close/>
              </a:path>
            </a:pathLst>
          </a:custGeom>
          <a:blipFill>
            <a:blip r:embed="rId3"/>
            <a:stretch>
              <a:fillRect/>
            </a:stretch>
          </a:blipFill>
        </p:spPr>
        <p:txBody>
          <a:bodyPr/>
          <a:lstStyle/>
          <a:p>
            <a:endParaRPr lang="es-AR"/>
          </a:p>
        </p:txBody>
      </p:sp>
    </p:spTree>
  </p:cSld>
  <p:clrMapOvr>
    <a:masterClrMapping/>
  </p:clrMapOvr>
  <p:transition>
    <p:fade/>
  </p:transition>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0741BA"/>
        </a:solidFill>
        <a:effectLst/>
      </p:bgPr>
    </p:bg>
    <p:spTree>
      <p:nvGrpSpPr>
        <p:cNvPr id="1" name=""/>
        <p:cNvGrpSpPr/>
        <p:nvPr/>
      </p:nvGrpSpPr>
      <p:grpSpPr>
        <a:xfrm>
          <a:off x="0" y="0"/>
          <a:ext cx="0" cy="0"/>
          <a:chOff x="0" y="0"/>
          <a:chExt cx="0" cy="0"/>
        </a:xfrm>
      </p:grpSpPr>
      <p:grpSp>
        <p:nvGrpSpPr>
          <p:cNvPr id="2" name="Group 2"/>
          <p:cNvGrpSpPr/>
          <p:nvPr/>
        </p:nvGrpSpPr>
        <p:grpSpPr>
          <a:xfrm>
            <a:off x="483990" y="587946"/>
            <a:ext cx="16497300" cy="1679700"/>
            <a:chOff x="0" y="0"/>
            <a:chExt cx="21996400" cy="2239600"/>
          </a:xfrm>
        </p:grpSpPr>
        <p:sp>
          <p:nvSpPr>
            <p:cNvPr id="3" name="Freeform 3"/>
            <p:cNvSpPr/>
            <p:nvPr/>
          </p:nvSpPr>
          <p:spPr>
            <a:xfrm>
              <a:off x="25400" y="25400"/>
              <a:ext cx="21945600" cy="2188845"/>
            </a:xfrm>
            <a:custGeom>
              <a:avLst/>
              <a:gdLst/>
              <a:ahLst/>
              <a:cxnLst/>
              <a:rect l="l" t="t" r="r" b="b"/>
              <a:pathLst>
                <a:path w="21945600" h="2188845">
                  <a:moveTo>
                    <a:pt x="0" y="0"/>
                  </a:moveTo>
                  <a:lnTo>
                    <a:pt x="21945600" y="0"/>
                  </a:lnTo>
                  <a:lnTo>
                    <a:pt x="21945600" y="2188845"/>
                  </a:lnTo>
                  <a:lnTo>
                    <a:pt x="0" y="2188845"/>
                  </a:lnTo>
                  <a:close/>
                </a:path>
              </a:pathLst>
            </a:custGeom>
            <a:solidFill>
              <a:srgbClr val="1C191E"/>
            </a:solidFill>
          </p:spPr>
          <p:txBody>
            <a:bodyPr/>
            <a:lstStyle/>
            <a:p>
              <a:endParaRPr lang="es-AR"/>
            </a:p>
          </p:txBody>
        </p:sp>
        <p:sp>
          <p:nvSpPr>
            <p:cNvPr id="4" name="Freeform 4"/>
            <p:cNvSpPr/>
            <p:nvPr/>
          </p:nvSpPr>
          <p:spPr>
            <a:xfrm>
              <a:off x="0" y="0"/>
              <a:ext cx="21996400" cy="2239645"/>
            </a:xfrm>
            <a:custGeom>
              <a:avLst/>
              <a:gdLst/>
              <a:ahLst/>
              <a:cxnLst/>
              <a:rect l="l" t="t" r="r" b="b"/>
              <a:pathLst>
                <a:path w="21996400" h="2239645">
                  <a:moveTo>
                    <a:pt x="25400" y="0"/>
                  </a:moveTo>
                  <a:lnTo>
                    <a:pt x="21971000" y="0"/>
                  </a:lnTo>
                  <a:cubicBezTo>
                    <a:pt x="21984970" y="0"/>
                    <a:pt x="21996400" y="11430"/>
                    <a:pt x="21996400" y="25400"/>
                  </a:cubicBezTo>
                  <a:lnTo>
                    <a:pt x="21996400" y="2214245"/>
                  </a:lnTo>
                  <a:cubicBezTo>
                    <a:pt x="21996400" y="2228215"/>
                    <a:pt x="21984970" y="2239645"/>
                    <a:pt x="21971000" y="2239645"/>
                  </a:cubicBezTo>
                  <a:lnTo>
                    <a:pt x="25400" y="2239645"/>
                  </a:lnTo>
                  <a:cubicBezTo>
                    <a:pt x="11430" y="2239645"/>
                    <a:pt x="0" y="2228215"/>
                    <a:pt x="0" y="2214245"/>
                  </a:cubicBezTo>
                  <a:lnTo>
                    <a:pt x="0" y="25400"/>
                  </a:lnTo>
                  <a:cubicBezTo>
                    <a:pt x="0" y="11430"/>
                    <a:pt x="11430" y="0"/>
                    <a:pt x="25400" y="0"/>
                  </a:cubicBezTo>
                  <a:moveTo>
                    <a:pt x="25400" y="50800"/>
                  </a:moveTo>
                  <a:lnTo>
                    <a:pt x="25400" y="25400"/>
                  </a:lnTo>
                  <a:lnTo>
                    <a:pt x="50800" y="25400"/>
                  </a:lnTo>
                  <a:lnTo>
                    <a:pt x="50800" y="2214245"/>
                  </a:lnTo>
                  <a:lnTo>
                    <a:pt x="25400" y="2214245"/>
                  </a:lnTo>
                  <a:lnTo>
                    <a:pt x="25400" y="2188845"/>
                  </a:lnTo>
                  <a:lnTo>
                    <a:pt x="21971000" y="2188845"/>
                  </a:lnTo>
                  <a:lnTo>
                    <a:pt x="21971000" y="2214245"/>
                  </a:lnTo>
                  <a:lnTo>
                    <a:pt x="21945600" y="2214245"/>
                  </a:lnTo>
                  <a:lnTo>
                    <a:pt x="21945600" y="25400"/>
                  </a:lnTo>
                  <a:lnTo>
                    <a:pt x="21971000" y="25400"/>
                  </a:lnTo>
                  <a:lnTo>
                    <a:pt x="21971000" y="50800"/>
                  </a:lnTo>
                  <a:lnTo>
                    <a:pt x="25400" y="50800"/>
                  </a:lnTo>
                  <a:close/>
                </a:path>
              </a:pathLst>
            </a:custGeom>
            <a:solidFill>
              <a:srgbClr val="0741BA"/>
            </a:solidFill>
          </p:spPr>
          <p:txBody>
            <a:bodyPr/>
            <a:lstStyle/>
            <a:p>
              <a:endParaRPr lang="es-AR"/>
            </a:p>
          </p:txBody>
        </p:sp>
      </p:grpSp>
      <p:grpSp>
        <p:nvGrpSpPr>
          <p:cNvPr id="5" name="Group 5"/>
          <p:cNvGrpSpPr/>
          <p:nvPr/>
        </p:nvGrpSpPr>
        <p:grpSpPr>
          <a:xfrm>
            <a:off x="483990" y="587946"/>
            <a:ext cx="16497300" cy="1679700"/>
            <a:chOff x="0" y="0"/>
            <a:chExt cx="21996400" cy="2239600"/>
          </a:xfrm>
        </p:grpSpPr>
        <p:sp>
          <p:nvSpPr>
            <p:cNvPr id="6" name="Freeform 6"/>
            <p:cNvSpPr/>
            <p:nvPr/>
          </p:nvSpPr>
          <p:spPr>
            <a:xfrm>
              <a:off x="0" y="0"/>
              <a:ext cx="21996400" cy="2239600"/>
            </a:xfrm>
            <a:custGeom>
              <a:avLst/>
              <a:gdLst/>
              <a:ahLst/>
              <a:cxnLst/>
              <a:rect l="l" t="t" r="r" b="b"/>
              <a:pathLst>
                <a:path w="21996400" h="2239600">
                  <a:moveTo>
                    <a:pt x="0" y="0"/>
                  </a:moveTo>
                  <a:lnTo>
                    <a:pt x="21996400" y="0"/>
                  </a:lnTo>
                  <a:lnTo>
                    <a:pt x="21996400" y="2239600"/>
                  </a:lnTo>
                  <a:lnTo>
                    <a:pt x="0" y="2239600"/>
                  </a:lnTo>
                  <a:close/>
                </a:path>
              </a:pathLst>
            </a:custGeom>
            <a:solidFill>
              <a:srgbClr val="000000">
                <a:alpha val="0"/>
              </a:srgbClr>
            </a:solidFill>
          </p:spPr>
          <p:txBody>
            <a:bodyPr/>
            <a:lstStyle/>
            <a:p>
              <a:endParaRPr lang="es-AR"/>
            </a:p>
          </p:txBody>
        </p:sp>
        <p:sp>
          <p:nvSpPr>
            <p:cNvPr id="7" name="TextBox 7"/>
            <p:cNvSpPr txBox="1"/>
            <p:nvPr/>
          </p:nvSpPr>
          <p:spPr>
            <a:xfrm>
              <a:off x="0" y="-47625"/>
              <a:ext cx="21996400" cy="2287225"/>
            </a:xfrm>
            <a:prstGeom prst="rect">
              <a:avLst/>
            </a:prstGeom>
          </p:spPr>
          <p:txBody>
            <a:bodyPr lIns="0" tIns="0" rIns="0" bIns="0" rtlCol="0" anchor="ctr"/>
            <a:lstStyle/>
            <a:p>
              <a:pPr algn="ctr">
                <a:lnSpc>
                  <a:spcPts val="5832"/>
                </a:lnSpc>
              </a:pPr>
              <a:r>
                <a:rPr lang="en-US" sz="5400" b="1" dirty="0">
                  <a:solidFill>
                    <a:srgbClr val="F5F5F5"/>
                  </a:solidFill>
                  <a:latin typeface="Arial Bold"/>
                  <a:ea typeface="Arial Bold"/>
                  <a:cs typeface="Arial Bold"/>
                  <a:sym typeface="Arial Bold"/>
                </a:rPr>
                <a:t>OBJETIVO</a:t>
              </a:r>
            </a:p>
          </p:txBody>
        </p:sp>
      </p:grpSp>
      <p:grpSp>
        <p:nvGrpSpPr>
          <p:cNvPr id="8" name="Group 8"/>
          <p:cNvGrpSpPr/>
          <p:nvPr/>
        </p:nvGrpSpPr>
        <p:grpSpPr>
          <a:xfrm>
            <a:off x="483990" y="2571820"/>
            <a:ext cx="16497300" cy="7391954"/>
            <a:chOff x="0" y="0"/>
            <a:chExt cx="21996400" cy="9855938"/>
          </a:xfrm>
        </p:grpSpPr>
        <p:sp>
          <p:nvSpPr>
            <p:cNvPr id="9" name="Freeform 9"/>
            <p:cNvSpPr/>
            <p:nvPr/>
          </p:nvSpPr>
          <p:spPr>
            <a:xfrm>
              <a:off x="25400" y="25400"/>
              <a:ext cx="21945600" cy="9805162"/>
            </a:xfrm>
            <a:custGeom>
              <a:avLst/>
              <a:gdLst/>
              <a:ahLst/>
              <a:cxnLst/>
              <a:rect l="l" t="t" r="r" b="b"/>
              <a:pathLst>
                <a:path w="21945600" h="9805162">
                  <a:moveTo>
                    <a:pt x="0" y="0"/>
                  </a:moveTo>
                  <a:lnTo>
                    <a:pt x="21945600" y="0"/>
                  </a:lnTo>
                  <a:lnTo>
                    <a:pt x="21945600" y="9805162"/>
                  </a:lnTo>
                  <a:lnTo>
                    <a:pt x="0" y="9805162"/>
                  </a:lnTo>
                  <a:close/>
                </a:path>
              </a:pathLst>
            </a:custGeom>
            <a:noFill/>
          </p:spPr>
          <p:txBody>
            <a:bodyPr/>
            <a:lstStyle/>
            <a:p>
              <a:endParaRPr lang="es-AR" dirty="0"/>
            </a:p>
          </p:txBody>
        </p:sp>
        <p:sp>
          <p:nvSpPr>
            <p:cNvPr id="10" name="Freeform 10"/>
            <p:cNvSpPr/>
            <p:nvPr/>
          </p:nvSpPr>
          <p:spPr>
            <a:xfrm>
              <a:off x="0" y="0"/>
              <a:ext cx="21996400" cy="9855962"/>
            </a:xfrm>
            <a:custGeom>
              <a:avLst/>
              <a:gdLst/>
              <a:ahLst/>
              <a:cxnLst/>
              <a:rect l="l" t="t" r="r" b="b"/>
              <a:pathLst>
                <a:path w="21996400" h="9855962">
                  <a:moveTo>
                    <a:pt x="25400" y="0"/>
                  </a:moveTo>
                  <a:lnTo>
                    <a:pt x="21971000" y="0"/>
                  </a:lnTo>
                  <a:cubicBezTo>
                    <a:pt x="21984970" y="0"/>
                    <a:pt x="21996400" y="11430"/>
                    <a:pt x="21996400" y="25400"/>
                  </a:cubicBezTo>
                  <a:lnTo>
                    <a:pt x="21996400" y="9830562"/>
                  </a:lnTo>
                  <a:cubicBezTo>
                    <a:pt x="21996400" y="9844532"/>
                    <a:pt x="21984970" y="9855962"/>
                    <a:pt x="21971000" y="9855962"/>
                  </a:cubicBezTo>
                  <a:lnTo>
                    <a:pt x="25400" y="9855962"/>
                  </a:lnTo>
                  <a:cubicBezTo>
                    <a:pt x="11430" y="9855962"/>
                    <a:pt x="0" y="9844532"/>
                    <a:pt x="0" y="9830562"/>
                  </a:cubicBezTo>
                  <a:lnTo>
                    <a:pt x="0" y="25400"/>
                  </a:lnTo>
                  <a:cubicBezTo>
                    <a:pt x="0" y="11430"/>
                    <a:pt x="11430" y="0"/>
                    <a:pt x="25400" y="0"/>
                  </a:cubicBezTo>
                  <a:moveTo>
                    <a:pt x="25400" y="50800"/>
                  </a:moveTo>
                  <a:lnTo>
                    <a:pt x="25400" y="25400"/>
                  </a:lnTo>
                  <a:lnTo>
                    <a:pt x="50800" y="25400"/>
                  </a:lnTo>
                  <a:lnTo>
                    <a:pt x="50800" y="9830562"/>
                  </a:lnTo>
                  <a:lnTo>
                    <a:pt x="25400" y="9830562"/>
                  </a:lnTo>
                  <a:lnTo>
                    <a:pt x="25400" y="9805162"/>
                  </a:lnTo>
                  <a:lnTo>
                    <a:pt x="21971000" y="9805162"/>
                  </a:lnTo>
                  <a:lnTo>
                    <a:pt x="21971000" y="9830562"/>
                  </a:lnTo>
                  <a:lnTo>
                    <a:pt x="21945600" y="9830562"/>
                  </a:lnTo>
                  <a:lnTo>
                    <a:pt x="21945600" y="25400"/>
                  </a:lnTo>
                  <a:lnTo>
                    <a:pt x="21971000" y="25400"/>
                  </a:lnTo>
                  <a:lnTo>
                    <a:pt x="21971000" y="50800"/>
                  </a:lnTo>
                  <a:lnTo>
                    <a:pt x="25400" y="50800"/>
                  </a:lnTo>
                  <a:close/>
                </a:path>
              </a:pathLst>
            </a:custGeom>
            <a:solidFill>
              <a:srgbClr val="20D69D">
                <a:alpha val="80784"/>
              </a:srgbClr>
            </a:solidFill>
          </p:spPr>
          <p:txBody>
            <a:bodyPr/>
            <a:lstStyle/>
            <a:p>
              <a:endParaRPr lang="es-AR"/>
            </a:p>
          </p:txBody>
        </p:sp>
      </p:grpSp>
      <p:sp>
        <p:nvSpPr>
          <p:cNvPr id="11" name="TextBox 11"/>
          <p:cNvSpPr txBox="1"/>
          <p:nvPr/>
        </p:nvSpPr>
        <p:spPr>
          <a:xfrm>
            <a:off x="686682" y="2736413"/>
            <a:ext cx="16024352" cy="6103274"/>
          </a:xfrm>
          <a:prstGeom prst="rect">
            <a:avLst/>
          </a:prstGeom>
        </p:spPr>
        <p:txBody>
          <a:bodyPr lIns="0" tIns="0" rIns="0" bIns="0" rtlCol="0" anchor="t">
            <a:spAutoFit/>
          </a:bodyPr>
          <a:lstStyle/>
          <a:p>
            <a:pPr marL="579123" lvl="2" algn="l">
              <a:lnSpc>
                <a:spcPts val="5952"/>
              </a:lnSpc>
            </a:pPr>
            <a:r>
              <a:rPr lang="en-US" sz="4800" spc="408" dirty="0">
                <a:solidFill>
                  <a:schemeClr val="bg1"/>
                </a:solidFill>
                <a:latin typeface="Arimo"/>
                <a:ea typeface="Arimo"/>
                <a:cs typeface="Arimo"/>
                <a:sym typeface="Arimo"/>
              </a:rPr>
              <a:t>El OBJETIVO </a:t>
            </a:r>
            <a:r>
              <a:rPr lang="en-US" sz="4800" spc="408" dirty="0" err="1">
                <a:solidFill>
                  <a:schemeClr val="bg1"/>
                </a:solidFill>
                <a:latin typeface="Arimo"/>
                <a:ea typeface="Arimo"/>
                <a:cs typeface="Arimo"/>
                <a:sym typeface="Arimo"/>
              </a:rPr>
              <a:t>tiene</a:t>
            </a:r>
            <a:r>
              <a:rPr lang="en-US" sz="4800" spc="408" dirty="0">
                <a:solidFill>
                  <a:schemeClr val="bg1"/>
                </a:solidFill>
                <a:latin typeface="Arimo"/>
                <a:ea typeface="Arimo"/>
                <a:cs typeface="Arimo"/>
                <a:sym typeface="Arimo"/>
              </a:rPr>
              <a:t> que </a:t>
            </a:r>
            <a:r>
              <a:rPr lang="en-US" sz="4800" spc="408" dirty="0" err="1">
                <a:solidFill>
                  <a:schemeClr val="bg1"/>
                </a:solidFill>
                <a:latin typeface="Arimo"/>
                <a:ea typeface="Arimo"/>
                <a:cs typeface="Arimo"/>
                <a:sym typeface="Arimo"/>
              </a:rPr>
              <a:t>ver</a:t>
            </a:r>
            <a:r>
              <a:rPr lang="en-US" sz="4800" spc="408" dirty="0">
                <a:solidFill>
                  <a:schemeClr val="bg1"/>
                </a:solidFill>
                <a:latin typeface="Arimo"/>
                <a:ea typeface="Arimo"/>
                <a:cs typeface="Arimo"/>
                <a:sym typeface="Arimo"/>
              </a:rPr>
              <a:t> con </a:t>
            </a:r>
            <a:r>
              <a:rPr lang="en-US" sz="4800" spc="408" dirty="0" err="1">
                <a:solidFill>
                  <a:schemeClr val="bg1"/>
                </a:solidFill>
                <a:latin typeface="Arimo"/>
                <a:ea typeface="Arimo"/>
                <a:cs typeface="Arimo"/>
                <a:sym typeface="Arimo"/>
              </a:rPr>
              <a:t>el</a:t>
            </a:r>
            <a:r>
              <a:rPr lang="en-US" sz="4800" spc="408" dirty="0">
                <a:solidFill>
                  <a:schemeClr val="bg1"/>
                </a:solidFill>
                <a:latin typeface="Arimo"/>
                <a:ea typeface="Arimo"/>
                <a:cs typeface="Arimo"/>
                <a:sym typeface="Arimo"/>
              </a:rPr>
              <a:t> </a:t>
            </a:r>
            <a:r>
              <a:rPr lang="en-US" sz="4800" spc="408" dirty="0" err="1">
                <a:solidFill>
                  <a:schemeClr val="bg1"/>
                </a:solidFill>
                <a:latin typeface="Arimo"/>
                <a:ea typeface="Arimo"/>
                <a:cs typeface="Arimo"/>
                <a:sym typeface="Arimo"/>
              </a:rPr>
              <a:t>resultado</a:t>
            </a:r>
            <a:r>
              <a:rPr lang="en-US" sz="4800" spc="408" dirty="0">
                <a:solidFill>
                  <a:schemeClr val="bg1"/>
                </a:solidFill>
                <a:latin typeface="Arimo"/>
                <a:ea typeface="Arimo"/>
                <a:cs typeface="Arimo"/>
                <a:sym typeface="Arimo"/>
              </a:rPr>
              <a:t> que </a:t>
            </a:r>
            <a:r>
              <a:rPr lang="en-US" sz="4800" spc="408" dirty="0" err="1">
                <a:solidFill>
                  <a:schemeClr val="bg1"/>
                </a:solidFill>
                <a:latin typeface="Arimo"/>
                <a:ea typeface="Arimo"/>
                <a:cs typeface="Arimo"/>
                <a:sym typeface="Arimo"/>
              </a:rPr>
              <a:t>queremos</a:t>
            </a:r>
            <a:r>
              <a:rPr lang="en-US" sz="4800" spc="408" dirty="0">
                <a:solidFill>
                  <a:schemeClr val="bg1"/>
                </a:solidFill>
                <a:latin typeface="Arimo"/>
                <a:ea typeface="Arimo"/>
                <a:cs typeface="Arimo"/>
                <a:sym typeface="Arimo"/>
              </a:rPr>
              <a:t> </a:t>
            </a:r>
            <a:r>
              <a:rPr lang="en-US" sz="4800" spc="408" dirty="0" err="1">
                <a:solidFill>
                  <a:schemeClr val="bg1"/>
                </a:solidFill>
                <a:latin typeface="Arimo"/>
                <a:ea typeface="Arimo"/>
                <a:cs typeface="Arimo"/>
                <a:sym typeface="Arimo"/>
              </a:rPr>
              <a:t>conseguir</a:t>
            </a:r>
            <a:r>
              <a:rPr lang="en-US" sz="4800" spc="408" dirty="0">
                <a:solidFill>
                  <a:schemeClr val="bg1"/>
                </a:solidFill>
                <a:latin typeface="Arimo"/>
                <a:ea typeface="Arimo"/>
                <a:cs typeface="Arimo"/>
                <a:sym typeface="Arimo"/>
              </a:rPr>
              <a:t>.</a:t>
            </a:r>
          </a:p>
          <a:p>
            <a:pPr marL="579123" lvl="2" algn="l">
              <a:lnSpc>
                <a:spcPts val="5952"/>
              </a:lnSpc>
            </a:pPr>
            <a:r>
              <a:rPr lang="en-US" sz="4800" spc="408" dirty="0">
                <a:solidFill>
                  <a:schemeClr val="bg1"/>
                </a:solidFill>
                <a:latin typeface="Arimo"/>
                <a:ea typeface="Arimo"/>
                <a:cs typeface="Arimo"/>
                <a:sym typeface="Arimo"/>
              </a:rPr>
              <a:t>El </a:t>
            </a:r>
            <a:r>
              <a:rPr lang="en-US" sz="4800" spc="408" dirty="0" err="1">
                <a:solidFill>
                  <a:schemeClr val="bg1"/>
                </a:solidFill>
                <a:latin typeface="Arimo"/>
                <a:ea typeface="Arimo"/>
                <a:cs typeface="Arimo"/>
                <a:sym typeface="Arimo"/>
              </a:rPr>
              <a:t>compromiso</a:t>
            </a:r>
            <a:r>
              <a:rPr lang="en-US" sz="4800" spc="408" dirty="0">
                <a:solidFill>
                  <a:schemeClr val="bg1"/>
                </a:solidFill>
                <a:latin typeface="Arimo"/>
                <a:ea typeface="Arimo"/>
                <a:cs typeface="Arimo"/>
                <a:sym typeface="Arimo"/>
              </a:rPr>
              <a:t> a ese </a:t>
            </a:r>
            <a:r>
              <a:rPr lang="en-US" sz="4800" spc="408" dirty="0" err="1">
                <a:solidFill>
                  <a:schemeClr val="bg1"/>
                </a:solidFill>
                <a:latin typeface="Arimo"/>
                <a:ea typeface="Arimo"/>
                <a:cs typeface="Arimo"/>
                <a:sym typeface="Arimo"/>
              </a:rPr>
              <a:t>objetivo</a:t>
            </a:r>
            <a:r>
              <a:rPr lang="en-US" sz="4800" spc="408" dirty="0">
                <a:solidFill>
                  <a:schemeClr val="bg1"/>
                </a:solidFill>
                <a:latin typeface="Arimo"/>
                <a:ea typeface="Arimo"/>
                <a:cs typeface="Arimo"/>
                <a:sym typeface="Arimo"/>
              </a:rPr>
              <a:t> se </a:t>
            </a:r>
            <a:r>
              <a:rPr lang="en-US" sz="4800" spc="408" dirty="0" err="1">
                <a:solidFill>
                  <a:schemeClr val="bg1"/>
                </a:solidFill>
                <a:latin typeface="Arimo"/>
                <a:ea typeface="Arimo"/>
                <a:cs typeface="Arimo"/>
                <a:sym typeface="Arimo"/>
              </a:rPr>
              <a:t>manifiestara</a:t>
            </a:r>
            <a:r>
              <a:rPr lang="en-US" sz="4800" spc="408" dirty="0">
                <a:solidFill>
                  <a:schemeClr val="bg1"/>
                </a:solidFill>
                <a:latin typeface="Arimo"/>
                <a:ea typeface="Arimo"/>
                <a:cs typeface="Arimo"/>
                <a:sym typeface="Arimo"/>
              </a:rPr>
              <a:t> </a:t>
            </a:r>
            <a:r>
              <a:rPr lang="en-US" sz="4800" spc="408" dirty="0" err="1">
                <a:solidFill>
                  <a:schemeClr val="bg1"/>
                </a:solidFill>
                <a:latin typeface="Arimo"/>
                <a:ea typeface="Arimo"/>
                <a:cs typeface="Arimo"/>
                <a:sym typeface="Arimo"/>
              </a:rPr>
              <a:t>en</a:t>
            </a:r>
            <a:r>
              <a:rPr lang="en-US" sz="4800" spc="408" dirty="0">
                <a:solidFill>
                  <a:schemeClr val="bg1"/>
                </a:solidFill>
                <a:latin typeface="Arimo"/>
                <a:ea typeface="Arimo"/>
                <a:cs typeface="Arimo"/>
                <a:sym typeface="Arimo"/>
              </a:rPr>
              <a:t> las </a:t>
            </a:r>
            <a:r>
              <a:rPr lang="en-US" sz="4800" spc="408" dirty="0" err="1">
                <a:solidFill>
                  <a:schemeClr val="bg1"/>
                </a:solidFill>
                <a:latin typeface="Arimo"/>
                <a:ea typeface="Arimo"/>
                <a:cs typeface="Arimo"/>
                <a:sym typeface="Arimo"/>
              </a:rPr>
              <a:t>acciones</a:t>
            </a:r>
            <a:r>
              <a:rPr lang="en-US" sz="4800" spc="408" dirty="0">
                <a:solidFill>
                  <a:schemeClr val="bg1"/>
                </a:solidFill>
                <a:latin typeface="Arimo"/>
                <a:ea typeface="Arimo"/>
                <a:cs typeface="Arimo"/>
                <a:sym typeface="Arimo"/>
              </a:rPr>
              <a:t>. </a:t>
            </a:r>
          </a:p>
          <a:p>
            <a:pPr marL="579123" lvl="2" algn="l">
              <a:lnSpc>
                <a:spcPts val="5952"/>
              </a:lnSpc>
            </a:pPr>
            <a:r>
              <a:rPr lang="en-US" sz="4800" spc="408" dirty="0" err="1">
                <a:solidFill>
                  <a:schemeClr val="bg1"/>
                </a:solidFill>
                <a:latin typeface="Arimo"/>
                <a:ea typeface="Arimo"/>
                <a:cs typeface="Arimo"/>
                <a:sym typeface="Arimo"/>
              </a:rPr>
              <a:t>Suele</a:t>
            </a:r>
            <a:r>
              <a:rPr lang="en-US" sz="4800" spc="408" dirty="0">
                <a:solidFill>
                  <a:schemeClr val="bg1"/>
                </a:solidFill>
                <a:latin typeface="Arimo"/>
                <a:ea typeface="Arimo"/>
                <a:cs typeface="Arimo"/>
                <a:sym typeface="Arimo"/>
              </a:rPr>
              <a:t> </a:t>
            </a:r>
            <a:r>
              <a:rPr lang="en-US" sz="4800" spc="408" dirty="0" err="1">
                <a:solidFill>
                  <a:schemeClr val="bg1"/>
                </a:solidFill>
                <a:latin typeface="Arimo"/>
                <a:ea typeface="Arimo"/>
                <a:cs typeface="Arimo"/>
                <a:sym typeface="Arimo"/>
              </a:rPr>
              <a:t>suceder</a:t>
            </a:r>
            <a:r>
              <a:rPr lang="en-US" sz="4800" spc="408" dirty="0">
                <a:solidFill>
                  <a:schemeClr val="bg1"/>
                </a:solidFill>
                <a:latin typeface="Arimo"/>
                <a:ea typeface="Arimo"/>
                <a:cs typeface="Arimo"/>
                <a:sym typeface="Arimo"/>
              </a:rPr>
              <a:t> que </a:t>
            </a:r>
            <a:r>
              <a:rPr lang="en-US" sz="4800" spc="408" dirty="0" err="1">
                <a:solidFill>
                  <a:schemeClr val="bg1"/>
                </a:solidFill>
                <a:latin typeface="Arimo"/>
                <a:ea typeface="Arimo"/>
                <a:cs typeface="Arimo"/>
                <a:sym typeface="Arimo"/>
              </a:rPr>
              <a:t>el</a:t>
            </a:r>
            <a:r>
              <a:rPr lang="en-US" sz="4800" spc="408" dirty="0">
                <a:solidFill>
                  <a:schemeClr val="bg1"/>
                </a:solidFill>
                <a:latin typeface="Arimo"/>
                <a:ea typeface="Arimo"/>
                <a:cs typeface="Arimo"/>
                <a:sym typeface="Arimo"/>
              </a:rPr>
              <a:t> </a:t>
            </a:r>
            <a:r>
              <a:rPr lang="en-US" sz="4800" spc="408" dirty="0" err="1">
                <a:solidFill>
                  <a:schemeClr val="bg1"/>
                </a:solidFill>
                <a:latin typeface="Arimo"/>
                <a:ea typeface="Arimo"/>
                <a:cs typeface="Arimo"/>
                <a:sym typeface="Arimo"/>
              </a:rPr>
              <a:t>coachee</a:t>
            </a:r>
            <a:r>
              <a:rPr lang="en-US" sz="4800" spc="408" dirty="0">
                <a:solidFill>
                  <a:schemeClr val="bg1"/>
                </a:solidFill>
                <a:latin typeface="Arimo"/>
                <a:ea typeface="Arimo"/>
                <a:cs typeface="Arimo"/>
                <a:sym typeface="Arimo"/>
              </a:rPr>
              <a:t> no lo sabe o no lo </a:t>
            </a:r>
            <a:r>
              <a:rPr lang="en-US" sz="4800" spc="408" dirty="0" err="1">
                <a:solidFill>
                  <a:schemeClr val="bg1"/>
                </a:solidFill>
                <a:latin typeface="Arimo"/>
                <a:ea typeface="Arimo"/>
                <a:cs typeface="Arimo"/>
                <a:sym typeface="Arimo"/>
              </a:rPr>
              <a:t>tiene</a:t>
            </a:r>
            <a:r>
              <a:rPr lang="en-US" sz="4800" spc="408" dirty="0">
                <a:solidFill>
                  <a:schemeClr val="bg1"/>
                </a:solidFill>
                <a:latin typeface="Arimo"/>
                <a:ea typeface="Arimo"/>
                <a:cs typeface="Arimo"/>
                <a:sym typeface="Arimo"/>
              </a:rPr>
              <a:t> claro. Si no se </a:t>
            </a:r>
            <a:r>
              <a:rPr lang="en-US" sz="4800" spc="408" dirty="0" err="1">
                <a:solidFill>
                  <a:schemeClr val="bg1"/>
                </a:solidFill>
                <a:latin typeface="Arimo"/>
                <a:ea typeface="Arimo"/>
                <a:cs typeface="Arimo"/>
                <a:sym typeface="Arimo"/>
              </a:rPr>
              <a:t>declara</a:t>
            </a:r>
            <a:r>
              <a:rPr lang="en-US" sz="4800" spc="408" dirty="0">
                <a:solidFill>
                  <a:schemeClr val="bg1"/>
                </a:solidFill>
                <a:latin typeface="Arimo"/>
                <a:ea typeface="Arimo"/>
                <a:cs typeface="Arimo"/>
                <a:sym typeface="Arimo"/>
              </a:rPr>
              <a:t> de entrada con </a:t>
            </a:r>
            <a:r>
              <a:rPr lang="en-US" sz="4800" spc="408" dirty="0" err="1">
                <a:solidFill>
                  <a:schemeClr val="bg1"/>
                </a:solidFill>
                <a:latin typeface="Arimo"/>
                <a:ea typeface="Arimo"/>
                <a:cs typeface="Arimo"/>
                <a:sym typeface="Arimo"/>
              </a:rPr>
              <a:t>claridad</a:t>
            </a:r>
            <a:r>
              <a:rPr lang="en-US" sz="4800" spc="408" dirty="0">
                <a:solidFill>
                  <a:schemeClr val="bg1"/>
                </a:solidFill>
                <a:latin typeface="Arimo"/>
                <a:ea typeface="Arimo"/>
                <a:cs typeface="Arimo"/>
                <a:sym typeface="Arimo"/>
              </a:rPr>
              <a:t>, la </a:t>
            </a:r>
            <a:r>
              <a:rPr lang="en-US" sz="4800" spc="408" dirty="0" err="1">
                <a:solidFill>
                  <a:schemeClr val="bg1"/>
                </a:solidFill>
                <a:latin typeface="Arimo"/>
                <a:ea typeface="Arimo"/>
                <a:cs typeface="Arimo"/>
                <a:sym typeface="Arimo"/>
              </a:rPr>
              <a:t>conversacion</a:t>
            </a:r>
            <a:r>
              <a:rPr lang="en-US" sz="4800" spc="408" dirty="0">
                <a:solidFill>
                  <a:schemeClr val="bg1"/>
                </a:solidFill>
                <a:latin typeface="Arimo"/>
                <a:ea typeface="Arimo"/>
                <a:cs typeface="Arimo"/>
                <a:sym typeface="Arimo"/>
              </a:rPr>
              <a:t> se </a:t>
            </a:r>
            <a:r>
              <a:rPr lang="en-US" sz="4800" spc="408" dirty="0" err="1">
                <a:solidFill>
                  <a:schemeClr val="bg1"/>
                </a:solidFill>
                <a:latin typeface="Arimo"/>
                <a:ea typeface="Arimo"/>
                <a:cs typeface="Arimo"/>
                <a:sym typeface="Arimo"/>
              </a:rPr>
              <a:t>orientará</a:t>
            </a:r>
            <a:r>
              <a:rPr lang="en-US" sz="4800" spc="408" dirty="0">
                <a:solidFill>
                  <a:schemeClr val="bg1"/>
                </a:solidFill>
                <a:latin typeface="Arimo"/>
                <a:ea typeface="Arimo"/>
                <a:cs typeface="Arimo"/>
                <a:sym typeface="Arimo"/>
              </a:rPr>
              <a:t> a </a:t>
            </a:r>
            <a:r>
              <a:rPr lang="en-US" sz="4800" spc="408" dirty="0" err="1">
                <a:solidFill>
                  <a:schemeClr val="bg1"/>
                </a:solidFill>
                <a:latin typeface="Arimo"/>
                <a:ea typeface="Arimo"/>
                <a:cs typeface="Arimo"/>
                <a:sym typeface="Arimo"/>
              </a:rPr>
              <a:t>descubrir</a:t>
            </a:r>
            <a:r>
              <a:rPr lang="en-US" sz="4800" spc="408" dirty="0">
                <a:solidFill>
                  <a:schemeClr val="bg1"/>
                </a:solidFill>
                <a:latin typeface="Arimo"/>
                <a:ea typeface="Arimo"/>
                <a:cs typeface="Arimo"/>
                <a:sym typeface="Arimo"/>
              </a:rPr>
              <a:t> </a:t>
            </a:r>
            <a:r>
              <a:rPr lang="en-US" sz="4800" spc="408" dirty="0" err="1">
                <a:solidFill>
                  <a:schemeClr val="bg1"/>
                </a:solidFill>
                <a:latin typeface="Arimo"/>
                <a:ea typeface="Arimo"/>
                <a:cs typeface="Arimo"/>
                <a:sym typeface="Arimo"/>
              </a:rPr>
              <a:t>el</a:t>
            </a:r>
            <a:r>
              <a:rPr lang="en-US" sz="4800" spc="408" dirty="0">
                <a:solidFill>
                  <a:schemeClr val="bg1"/>
                </a:solidFill>
                <a:latin typeface="Arimo"/>
                <a:ea typeface="Arimo"/>
                <a:cs typeface="Arimo"/>
                <a:sym typeface="Arimo"/>
              </a:rPr>
              <a:t> </a:t>
            </a:r>
            <a:r>
              <a:rPr lang="en-US" sz="4800" spc="408" dirty="0" err="1">
                <a:solidFill>
                  <a:schemeClr val="bg1"/>
                </a:solidFill>
                <a:latin typeface="Arimo"/>
                <a:ea typeface="Arimo"/>
                <a:cs typeface="Arimo"/>
                <a:sym typeface="Arimo"/>
              </a:rPr>
              <a:t>objetivo</a:t>
            </a:r>
            <a:r>
              <a:rPr lang="en-US" sz="4800" spc="408" dirty="0">
                <a:solidFill>
                  <a:schemeClr val="bg1"/>
                </a:solidFill>
                <a:latin typeface="Arimo"/>
                <a:ea typeface="Arimo"/>
                <a:cs typeface="Arimo"/>
                <a:sym typeface="Arimo"/>
              </a:rPr>
              <a:t>. </a:t>
            </a:r>
          </a:p>
        </p:txBody>
      </p:sp>
      <p:sp>
        <p:nvSpPr>
          <p:cNvPr id="12" name="Freeform 12"/>
          <p:cNvSpPr/>
          <p:nvPr/>
        </p:nvSpPr>
        <p:spPr>
          <a:xfrm>
            <a:off x="14917406" y="530982"/>
            <a:ext cx="1793628" cy="1793628"/>
          </a:xfrm>
          <a:custGeom>
            <a:avLst/>
            <a:gdLst/>
            <a:ahLst/>
            <a:cxnLst/>
            <a:rect l="l" t="t" r="r" b="b"/>
            <a:pathLst>
              <a:path w="1793628" h="1793628">
                <a:moveTo>
                  <a:pt x="0" y="0"/>
                </a:moveTo>
                <a:lnTo>
                  <a:pt x="1793628" y="0"/>
                </a:lnTo>
                <a:lnTo>
                  <a:pt x="1793628" y="1793628"/>
                </a:lnTo>
                <a:lnTo>
                  <a:pt x="0" y="1793628"/>
                </a:lnTo>
                <a:lnTo>
                  <a:pt x="0" y="0"/>
                </a:lnTo>
                <a:close/>
              </a:path>
            </a:pathLst>
          </a:custGeom>
          <a:blipFill>
            <a:blip r:embed="rId3"/>
            <a:stretch>
              <a:fillRect/>
            </a:stretch>
          </a:blipFill>
        </p:spPr>
        <p:txBody>
          <a:bodyPr/>
          <a:lstStyle/>
          <a:p>
            <a:endParaRPr lang="es-AR"/>
          </a:p>
        </p:txBody>
      </p:sp>
    </p:spTree>
  </p:cSld>
  <p:clrMapOvr>
    <a:masterClrMapping/>
  </p:clrMapOvr>
  <p:transition>
    <p:fade/>
  </p:transition>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46C1C4"/>
        </a:solidFill>
        <a:effectLst/>
      </p:bgPr>
    </p:bg>
    <p:spTree>
      <p:nvGrpSpPr>
        <p:cNvPr id="1" name=""/>
        <p:cNvGrpSpPr/>
        <p:nvPr/>
      </p:nvGrpSpPr>
      <p:grpSpPr>
        <a:xfrm>
          <a:off x="0" y="0"/>
          <a:ext cx="0" cy="0"/>
          <a:chOff x="0" y="0"/>
          <a:chExt cx="0" cy="0"/>
        </a:xfrm>
      </p:grpSpPr>
      <p:grpSp>
        <p:nvGrpSpPr>
          <p:cNvPr id="2" name="Group 2"/>
          <p:cNvGrpSpPr/>
          <p:nvPr/>
        </p:nvGrpSpPr>
        <p:grpSpPr>
          <a:xfrm>
            <a:off x="12421808" y="3542824"/>
            <a:ext cx="3277689" cy="1800494"/>
            <a:chOff x="0" y="0"/>
            <a:chExt cx="4370252" cy="2400658"/>
          </a:xfrm>
        </p:grpSpPr>
        <p:sp>
          <p:nvSpPr>
            <p:cNvPr id="3" name="Freeform 3"/>
            <p:cNvSpPr/>
            <p:nvPr/>
          </p:nvSpPr>
          <p:spPr>
            <a:xfrm>
              <a:off x="0" y="0"/>
              <a:ext cx="4370197" cy="2400681"/>
            </a:xfrm>
            <a:custGeom>
              <a:avLst/>
              <a:gdLst/>
              <a:ahLst/>
              <a:cxnLst/>
              <a:rect l="l" t="t" r="r" b="b"/>
              <a:pathLst>
                <a:path w="4370197" h="2400681">
                  <a:moveTo>
                    <a:pt x="0" y="0"/>
                  </a:moveTo>
                  <a:lnTo>
                    <a:pt x="4370197" y="0"/>
                  </a:lnTo>
                  <a:lnTo>
                    <a:pt x="4370197" y="2400681"/>
                  </a:lnTo>
                  <a:lnTo>
                    <a:pt x="0" y="2400681"/>
                  </a:lnTo>
                  <a:close/>
                </a:path>
              </a:pathLst>
            </a:custGeom>
            <a:solidFill>
              <a:srgbClr val="F5F5F5"/>
            </a:solidFill>
          </p:spPr>
          <p:txBody>
            <a:bodyPr/>
            <a:lstStyle/>
            <a:p>
              <a:endParaRPr lang="es-AR"/>
            </a:p>
          </p:txBody>
        </p:sp>
        <p:sp>
          <p:nvSpPr>
            <p:cNvPr id="4" name="TextBox 4"/>
            <p:cNvSpPr txBox="1"/>
            <p:nvPr/>
          </p:nvSpPr>
          <p:spPr>
            <a:xfrm>
              <a:off x="0" y="-219075"/>
              <a:ext cx="4370252" cy="2619733"/>
            </a:xfrm>
            <a:prstGeom prst="rect">
              <a:avLst/>
            </a:prstGeom>
          </p:spPr>
          <p:txBody>
            <a:bodyPr lIns="50800" tIns="50800" rIns="50800" bIns="50800" rtlCol="0" anchor="t"/>
            <a:lstStyle/>
            <a:p>
              <a:pPr algn="ctr">
                <a:lnSpc>
                  <a:spcPts val="12960"/>
                </a:lnSpc>
              </a:pPr>
              <a:r>
                <a:rPr lang="en-US" sz="10800">
                  <a:solidFill>
                    <a:srgbClr val="1C191E"/>
                  </a:solidFill>
                  <a:latin typeface="Calibri (MS)"/>
                  <a:ea typeface="Calibri (MS)"/>
                  <a:cs typeface="Calibri (MS)"/>
                  <a:sym typeface="Calibri (MS)"/>
                </a:rPr>
                <a:t>R</a:t>
              </a:r>
            </a:p>
          </p:txBody>
        </p:sp>
      </p:grpSp>
      <p:grpSp>
        <p:nvGrpSpPr>
          <p:cNvPr id="5" name="Group 5"/>
          <p:cNvGrpSpPr/>
          <p:nvPr/>
        </p:nvGrpSpPr>
        <p:grpSpPr>
          <a:xfrm>
            <a:off x="9364238" y="3523323"/>
            <a:ext cx="2293178" cy="1800494"/>
            <a:chOff x="0" y="0"/>
            <a:chExt cx="3057570" cy="2400658"/>
          </a:xfrm>
        </p:grpSpPr>
        <p:sp>
          <p:nvSpPr>
            <p:cNvPr id="6" name="Freeform 6"/>
            <p:cNvSpPr/>
            <p:nvPr/>
          </p:nvSpPr>
          <p:spPr>
            <a:xfrm>
              <a:off x="0" y="0"/>
              <a:ext cx="3057525" cy="2400681"/>
            </a:xfrm>
            <a:custGeom>
              <a:avLst/>
              <a:gdLst/>
              <a:ahLst/>
              <a:cxnLst/>
              <a:rect l="l" t="t" r="r" b="b"/>
              <a:pathLst>
                <a:path w="3057525" h="2400681">
                  <a:moveTo>
                    <a:pt x="0" y="0"/>
                  </a:moveTo>
                  <a:lnTo>
                    <a:pt x="3057525" y="0"/>
                  </a:lnTo>
                  <a:lnTo>
                    <a:pt x="3057525" y="2400681"/>
                  </a:lnTo>
                  <a:lnTo>
                    <a:pt x="0" y="2400681"/>
                  </a:lnTo>
                  <a:close/>
                </a:path>
              </a:pathLst>
            </a:custGeom>
            <a:solidFill>
              <a:srgbClr val="F5F5F5"/>
            </a:solidFill>
          </p:spPr>
          <p:txBody>
            <a:bodyPr/>
            <a:lstStyle/>
            <a:p>
              <a:endParaRPr lang="es-AR"/>
            </a:p>
          </p:txBody>
        </p:sp>
        <p:sp>
          <p:nvSpPr>
            <p:cNvPr id="7" name="TextBox 7"/>
            <p:cNvSpPr txBox="1"/>
            <p:nvPr/>
          </p:nvSpPr>
          <p:spPr>
            <a:xfrm>
              <a:off x="0" y="-219075"/>
              <a:ext cx="3057570" cy="2619733"/>
            </a:xfrm>
            <a:prstGeom prst="rect">
              <a:avLst/>
            </a:prstGeom>
          </p:spPr>
          <p:txBody>
            <a:bodyPr lIns="50800" tIns="50800" rIns="50800" bIns="50800" rtlCol="0" anchor="t"/>
            <a:lstStyle/>
            <a:p>
              <a:pPr algn="ctr">
                <a:lnSpc>
                  <a:spcPts val="12960"/>
                </a:lnSpc>
              </a:pPr>
              <a:r>
                <a:rPr lang="en-US" sz="10800">
                  <a:solidFill>
                    <a:srgbClr val="1C191E"/>
                  </a:solidFill>
                  <a:latin typeface="Calibri (MS)"/>
                  <a:ea typeface="Calibri (MS)"/>
                  <a:cs typeface="Calibri (MS)"/>
                  <a:sym typeface="Calibri (MS)"/>
                </a:rPr>
                <a:t>A</a:t>
              </a:r>
            </a:p>
          </p:txBody>
        </p:sp>
      </p:grpSp>
      <p:grpSp>
        <p:nvGrpSpPr>
          <p:cNvPr id="8" name="Group 8"/>
          <p:cNvGrpSpPr/>
          <p:nvPr/>
        </p:nvGrpSpPr>
        <p:grpSpPr>
          <a:xfrm>
            <a:off x="6011652" y="3523323"/>
            <a:ext cx="2588193" cy="1800494"/>
            <a:chOff x="0" y="0"/>
            <a:chExt cx="3450924" cy="2400658"/>
          </a:xfrm>
        </p:grpSpPr>
        <p:sp>
          <p:nvSpPr>
            <p:cNvPr id="9" name="Freeform 9"/>
            <p:cNvSpPr/>
            <p:nvPr/>
          </p:nvSpPr>
          <p:spPr>
            <a:xfrm>
              <a:off x="0" y="0"/>
              <a:ext cx="3450971" cy="2400681"/>
            </a:xfrm>
            <a:custGeom>
              <a:avLst/>
              <a:gdLst/>
              <a:ahLst/>
              <a:cxnLst/>
              <a:rect l="l" t="t" r="r" b="b"/>
              <a:pathLst>
                <a:path w="3450971" h="2400681">
                  <a:moveTo>
                    <a:pt x="0" y="0"/>
                  </a:moveTo>
                  <a:lnTo>
                    <a:pt x="3450971" y="0"/>
                  </a:lnTo>
                  <a:lnTo>
                    <a:pt x="3450971" y="2400681"/>
                  </a:lnTo>
                  <a:lnTo>
                    <a:pt x="0" y="2400681"/>
                  </a:lnTo>
                  <a:close/>
                </a:path>
              </a:pathLst>
            </a:custGeom>
            <a:solidFill>
              <a:srgbClr val="F5F5F5"/>
            </a:solidFill>
          </p:spPr>
          <p:txBody>
            <a:bodyPr/>
            <a:lstStyle/>
            <a:p>
              <a:endParaRPr lang="es-AR"/>
            </a:p>
          </p:txBody>
        </p:sp>
        <p:sp>
          <p:nvSpPr>
            <p:cNvPr id="10" name="TextBox 10"/>
            <p:cNvSpPr txBox="1"/>
            <p:nvPr/>
          </p:nvSpPr>
          <p:spPr>
            <a:xfrm>
              <a:off x="0" y="-219075"/>
              <a:ext cx="3450924" cy="2619733"/>
            </a:xfrm>
            <a:prstGeom prst="rect">
              <a:avLst/>
            </a:prstGeom>
          </p:spPr>
          <p:txBody>
            <a:bodyPr lIns="50800" tIns="50800" rIns="50800" bIns="50800" rtlCol="0" anchor="t"/>
            <a:lstStyle/>
            <a:p>
              <a:pPr algn="ctr">
                <a:lnSpc>
                  <a:spcPts val="12960"/>
                </a:lnSpc>
              </a:pPr>
              <a:r>
                <a:rPr lang="en-US" sz="10800">
                  <a:solidFill>
                    <a:srgbClr val="1C191E"/>
                  </a:solidFill>
                  <a:latin typeface="Calibri (MS)"/>
                  <a:ea typeface="Calibri (MS)"/>
                  <a:cs typeface="Calibri (MS)"/>
                  <a:sym typeface="Calibri (MS)"/>
                </a:rPr>
                <a:t>O</a:t>
              </a:r>
            </a:p>
          </p:txBody>
        </p:sp>
      </p:grpSp>
      <p:grpSp>
        <p:nvGrpSpPr>
          <p:cNvPr id="11" name="Group 11"/>
          <p:cNvGrpSpPr/>
          <p:nvPr/>
        </p:nvGrpSpPr>
        <p:grpSpPr>
          <a:xfrm>
            <a:off x="2664284" y="3516958"/>
            <a:ext cx="2431893" cy="1800494"/>
            <a:chOff x="0" y="0"/>
            <a:chExt cx="3242524" cy="2400658"/>
          </a:xfrm>
        </p:grpSpPr>
        <p:sp>
          <p:nvSpPr>
            <p:cNvPr id="12" name="Freeform 12"/>
            <p:cNvSpPr/>
            <p:nvPr/>
          </p:nvSpPr>
          <p:spPr>
            <a:xfrm>
              <a:off x="0" y="0"/>
              <a:ext cx="3242564" cy="2400681"/>
            </a:xfrm>
            <a:custGeom>
              <a:avLst/>
              <a:gdLst/>
              <a:ahLst/>
              <a:cxnLst/>
              <a:rect l="l" t="t" r="r" b="b"/>
              <a:pathLst>
                <a:path w="3242564" h="2400681">
                  <a:moveTo>
                    <a:pt x="0" y="0"/>
                  </a:moveTo>
                  <a:lnTo>
                    <a:pt x="3242564" y="0"/>
                  </a:lnTo>
                  <a:lnTo>
                    <a:pt x="3242564" y="2400681"/>
                  </a:lnTo>
                  <a:lnTo>
                    <a:pt x="0" y="2400681"/>
                  </a:lnTo>
                  <a:close/>
                </a:path>
              </a:pathLst>
            </a:custGeom>
            <a:solidFill>
              <a:srgbClr val="F5F5F5"/>
            </a:solidFill>
          </p:spPr>
          <p:txBody>
            <a:bodyPr/>
            <a:lstStyle/>
            <a:p>
              <a:endParaRPr lang="es-AR"/>
            </a:p>
          </p:txBody>
        </p:sp>
        <p:sp>
          <p:nvSpPr>
            <p:cNvPr id="13" name="TextBox 13"/>
            <p:cNvSpPr txBox="1"/>
            <p:nvPr/>
          </p:nvSpPr>
          <p:spPr>
            <a:xfrm>
              <a:off x="0" y="-219075"/>
              <a:ext cx="3242524" cy="2619733"/>
            </a:xfrm>
            <a:prstGeom prst="rect">
              <a:avLst/>
            </a:prstGeom>
          </p:spPr>
          <p:txBody>
            <a:bodyPr lIns="50800" tIns="50800" rIns="50800" bIns="50800" rtlCol="0" anchor="t"/>
            <a:lstStyle/>
            <a:p>
              <a:pPr algn="ctr">
                <a:lnSpc>
                  <a:spcPts val="12960"/>
                </a:lnSpc>
              </a:pPr>
              <a:r>
                <a:rPr lang="en-US" sz="10800">
                  <a:solidFill>
                    <a:srgbClr val="1C191E"/>
                  </a:solidFill>
                  <a:latin typeface="Calibri (MS)"/>
                  <a:ea typeface="Calibri (MS)"/>
                  <a:cs typeface="Calibri (MS)"/>
                  <a:sym typeface="Calibri (MS)"/>
                </a:rPr>
                <a:t>N D</a:t>
              </a:r>
            </a:p>
          </p:txBody>
        </p:sp>
      </p:grpSp>
      <p:sp>
        <p:nvSpPr>
          <p:cNvPr id="14" name="AutoShape 14"/>
          <p:cNvSpPr/>
          <p:nvPr/>
        </p:nvSpPr>
        <p:spPr>
          <a:xfrm flipH="1">
            <a:off x="14025971" y="5517762"/>
            <a:ext cx="34681" cy="956857"/>
          </a:xfrm>
          <a:prstGeom prst="line">
            <a:avLst/>
          </a:prstGeom>
          <a:ln w="19050" cap="rnd">
            <a:solidFill>
              <a:srgbClr val="F5F5F5"/>
            </a:solidFill>
            <a:prstDash val="solid"/>
            <a:headEnd type="none" w="sm" len="sm"/>
            <a:tailEnd type="none" w="sm" len="sm"/>
          </a:ln>
        </p:spPr>
        <p:txBody>
          <a:bodyPr/>
          <a:lstStyle/>
          <a:p>
            <a:endParaRPr lang="es-AR"/>
          </a:p>
        </p:txBody>
      </p:sp>
      <p:sp>
        <p:nvSpPr>
          <p:cNvPr id="15" name="AutoShape 15"/>
          <p:cNvSpPr/>
          <p:nvPr/>
        </p:nvSpPr>
        <p:spPr>
          <a:xfrm flipH="1" flipV="1">
            <a:off x="10418713" y="6474619"/>
            <a:ext cx="3597734" cy="0"/>
          </a:xfrm>
          <a:prstGeom prst="line">
            <a:avLst/>
          </a:prstGeom>
          <a:ln w="19050" cap="rnd">
            <a:solidFill>
              <a:srgbClr val="F5F5F5"/>
            </a:solidFill>
            <a:prstDash val="solid"/>
            <a:headEnd type="none" w="sm" len="sm"/>
            <a:tailEnd type="none" w="sm" len="sm"/>
          </a:ln>
        </p:spPr>
        <p:txBody>
          <a:bodyPr/>
          <a:lstStyle/>
          <a:p>
            <a:endParaRPr lang="es-AR"/>
          </a:p>
        </p:txBody>
      </p:sp>
      <p:sp>
        <p:nvSpPr>
          <p:cNvPr id="16" name="AutoShape 16"/>
          <p:cNvSpPr/>
          <p:nvPr/>
        </p:nvSpPr>
        <p:spPr>
          <a:xfrm flipV="1">
            <a:off x="10418713" y="5517809"/>
            <a:ext cx="0" cy="956810"/>
          </a:xfrm>
          <a:prstGeom prst="line">
            <a:avLst/>
          </a:prstGeom>
          <a:ln w="19050" cap="rnd">
            <a:solidFill>
              <a:srgbClr val="F5F5F5"/>
            </a:solidFill>
            <a:prstDash val="solid"/>
            <a:headEnd type="none" w="sm" len="sm"/>
            <a:tailEnd type="arrow" w="med" len="sm"/>
          </a:ln>
        </p:spPr>
        <p:txBody>
          <a:bodyPr/>
          <a:lstStyle/>
          <a:p>
            <a:endParaRPr lang="es-AR"/>
          </a:p>
        </p:txBody>
      </p:sp>
      <p:sp>
        <p:nvSpPr>
          <p:cNvPr id="17" name="AutoShape 17"/>
          <p:cNvSpPr/>
          <p:nvPr/>
        </p:nvSpPr>
        <p:spPr>
          <a:xfrm>
            <a:off x="14016446" y="6474619"/>
            <a:ext cx="0" cy="777492"/>
          </a:xfrm>
          <a:prstGeom prst="line">
            <a:avLst/>
          </a:prstGeom>
          <a:ln w="19050" cap="rnd">
            <a:solidFill>
              <a:srgbClr val="F5F5F5"/>
            </a:solidFill>
            <a:prstDash val="solid"/>
            <a:headEnd type="none" w="sm" len="sm"/>
            <a:tailEnd type="none" w="sm" len="sm"/>
          </a:ln>
        </p:spPr>
        <p:txBody>
          <a:bodyPr/>
          <a:lstStyle/>
          <a:p>
            <a:endParaRPr lang="es-AR"/>
          </a:p>
        </p:txBody>
      </p:sp>
      <p:sp>
        <p:nvSpPr>
          <p:cNvPr id="18" name="AutoShape 18"/>
          <p:cNvSpPr/>
          <p:nvPr/>
        </p:nvSpPr>
        <p:spPr>
          <a:xfrm flipH="1" flipV="1">
            <a:off x="7394377" y="7217569"/>
            <a:ext cx="6622070" cy="14289"/>
          </a:xfrm>
          <a:prstGeom prst="line">
            <a:avLst/>
          </a:prstGeom>
          <a:ln w="19050" cap="rnd">
            <a:solidFill>
              <a:srgbClr val="F5F5F5"/>
            </a:solidFill>
            <a:prstDash val="solid"/>
            <a:headEnd type="none" w="sm" len="sm"/>
            <a:tailEnd type="none" w="sm" len="sm"/>
          </a:ln>
        </p:spPr>
        <p:txBody>
          <a:bodyPr/>
          <a:lstStyle/>
          <a:p>
            <a:endParaRPr lang="es-AR"/>
          </a:p>
        </p:txBody>
      </p:sp>
      <p:sp>
        <p:nvSpPr>
          <p:cNvPr id="19" name="AutoShape 19"/>
          <p:cNvSpPr/>
          <p:nvPr/>
        </p:nvSpPr>
        <p:spPr>
          <a:xfrm flipV="1">
            <a:off x="7394377" y="5676901"/>
            <a:ext cx="0" cy="1540668"/>
          </a:xfrm>
          <a:prstGeom prst="line">
            <a:avLst/>
          </a:prstGeom>
          <a:ln w="19050" cap="rnd">
            <a:solidFill>
              <a:srgbClr val="F5F5F5"/>
            </a:solidFill>
            <a:prstDash val="solid"/>
            <a:headEnd type="none" w="sm" len="sm"/>
            <a:tailEnd type="arrow" w="med" len="sm"/>
          </a:ln>
        </p:spPr>
        <p:txBody>
          <a:bodyPr/>
          <a:lstStyle/>
          <a:p>
            <a:endParaRPr lang="es-AR"/>
          </a:p>
        </p:txBody>
      </p:sp>
      <p:sp>
        <p:nvSpPr>
          <p:cNvPr id="20" name="AutoShape 20"/>
          <p:cNvSpPr/>
          <p:nvPr/>
        </p:nvSpPr>
        <p:spPr>
          <a:xfrm flipH="1">
            <a:off x="14025971" y="5718911"/>
            <a:ext cx="0" cy="2253515"/>
          </a:xfrm>
          <a:prstGeom prst="line">
            <a:avLst/>
          </a:prstGeom>
          <a:ln w="19050" cap="rnd">
            <a:solidFill>
              <a:srgbClr val="F5F5F5"/>
            </a:solidFill>
            <a:prstDash val="solid"/>
            <a:headEnd type="none" w="sm" len="sm"/>
            <a:tailEnd type="none" w="sm" len="sm"/>
          </a:ln>
        </p:spPr>
        <p:txBody>
          <a:bodyPr/>
          <a:lstStyle/>
          <a:p>
            <a:endParaRPr lang="es-AR"/>
          </a:p>
        </p:txBody>
      </p:sp>
      <p:sp>
        <p:nvSpPr>
          <p:cNvPr id="21" name="AutoShape 21"/>
          <p:cNvSpPr/>
          <p:nvPr/>
        </p:nvSpPr>
        <p:spPr>
          <a:xfrm flipH="1" flipV="1">
            <a:off x="3981195" y="7972426"/>
            <a:ext cx="10054301" cy="0"/>
          </a:xfrm>
          <a:prstGeom prst="line">
            <a:avLst/>
          </a:prstGeom>
          <a:ln w="19050" cap="rnd">
            <a:solidFill>
              <a:srgbClr val="F5F5F5"/>
            </a:solidFill>
            <a:prstDash val="solid"/>
            <a:headEnd type="none" w="sm" len="sm"/>
            <a:tailEnd type="none" w="sm" len="sm"/>
          </a:ln>
        </p:spPr>
        <p:txBody>
          <a:bodyPr/>
          <a:lstStyle/>
          <a:p>
            <a:endParaRPr lang="es-AR"/>
          </a:p>
        </p:txBody>
      </p:sp>
      <p:sp>
        <p:nvSpPr>
          <p:cNvPr id="22" name="AutoShape 22"/>
          <p:cNvSpPr/>
          <p:nvPr/>
        </p:nvSpPr>
        <p:spPr>
          <a:xfrm flipV="1">
            <a:off x="3944890" y="5517762"/>
            <a:ext cx="36305" cy="2454351"/>
          </a:xfrm>
          <a:prstGeom prst="line">
            <a:avLst/>
          </a:prstGeom>
          <a:ln w="19050" cap="rnd">
            <a:solidFill>
              <a:srgbClr val="F5F5F5"/>
            </a:solidFill>
            <a:prstDash val="solid"/>
            <a:headEnd type="none" w="sm" len="sm"/>
            <a:tailEnd type="arrow" w="med" len="sm"/>
          </a:ln>
        </p:spPr>
        <p:txBody>
          <a:bodyPr/>
          <a:lstStyle/>
          <a:p>
            <a:endParaRPr lang="es-AR"/>
          </a:p>
        </p:txBody>
      </p:sp>
      <p:sp>
        <p:nvSpPr>
          <p:cNvPr id="23" name="TextBox 23"/>
          <p:cNvSpPr txBox="1"/>
          <p:nvPr/>
        </p:nvSpPr>
        <p:spPr>
          <a:xfrm>
            <a:off x="10568073" y="5802475"/>
            <a:ext cx="1810227" cy="518160"/>
          </a:xfrm>
          <a:prstGeom prst="rect">
            <a:avLst/>
          </a:prstGeom>
        </p:spPr>
        <p:txBody>
          <a:bodyPr lIns="0" tIns="0" rIns="0" bIns="0" rtlCol="0" anchor="t">
            <a:spAutoFit/>
          </a:bodyPr>
          <a:lstStyle/>
          <a:p>
            <a:pPr algn="l">
              <a:lnSpc>
                <a:spcPts val="3240"/>
              </a:lnSpc>
            </a:pPr>
            <a:r>
              <a:rPr lang="en-US" sz="2700" b="1">
                <a:solidFill>
                  <a:srgbClr val="F5F5F5"/>
                </a:solidFill>
                <a:latin typeface="Calibri (MS) Bold"/>
                <a:ea typeface="Calibri (MS) Bold"/>
                <a:cs typeface="Calibri (MS) Bold"/>
                <a:sym typeface="Calibri (MS) Bold"/>
              </a:rPr>
              <a:t>1er orden</a:t>
            </a:r>
          </a:p>
        </p:txBody>
      </p:sp>
      <p:sp>
        <p:nvSpPr>
          <p:cNvPr id="24" name="TextBox 24"/>
          <p:cNvSpPr txBox="1"/>
          <p:nvPr/>
        </p:nvSpPr>
        <p:spPr>
          <a:xfrm>
            <a:off x="7615260" y="6644166"/>
            <a:ext cx="2210277" cy="520540"/>
          </a:xfrm>
          <a:prstGeom prst="rect">
            <a:avLst/>
          </a:prstGeom>
        </p:spPr>
        <p:txBody>
          <a:bodyPr lIns="0" tIns="0" rIns="0" bIns="0" rtlCol="0" anchor="t">
            <a:spAutoFit/>
          </a:bodyPr>
          <a:lstStyle/>
          <a:p>
            <a:pPr algn="l">
              <a:lnSpc>
                <a:spcPts val="3240"/>
              </a:lnSpc>
            </a:pPr>
            <a:r>
              <a:rPr lang="en-US" sz="2700" b="1">
                <a:solidFill>
                  <a:srgbClr val="F5F5F5"/>
                </a:solidFill>
                <a:latin typeface="Calibri (MS) Bold"/>
                <a:ea typeface="Calibri (MS) Bold"/>
                <a:cs typeface="Calibri (MS) Bold"/>
                <a:sym typeface="Calibri (MS) Bold"/>
              </a:rPr>
              <a:t>2º orden</a:t>
            </a:r>
          </a:p>
        </p:txBody>
      </p:sp>
      <p:sp>
        <p:nvSpPr>
          <p:cNvPr id="25" name="TextBox 25"/>
          <p:cNvSpPr txBox="1"/>
          <p:nvPr/>
        </p:nvSpPr>
        <p:spPr>
          <a:xfrm>
            <a:off x="3981195" y="7219250"/>
            <a:ext cx="2010250" cy="518160"/>
          </a:xfrm>
          <a:prstGeom prst="rect">
            <a:avLst/>
          </a:prstGeom>
        </p:spPr>
        <p:txBody>
          <a:bodyPr lIns="0" tIns="0" rIns="0" bIns="0" rtlCol="0" anchor="t">
            <a:spAutoFit/>
          </a:bodyPr>
          <a:lstStyle/>
          <a:p>
            <a:pPr algn="l">
              <a:lnSpc>
                <a:spcPts val="3240"/>
              </a:lnSpc>
            </a:pPr>
            <a:r>
              <a:rPr lang="en-US" sz="2700" b="1">
                <a:solidFill>
                  <a:srgbClr val="F5F5F5"/>
                </a:solidFill>
                <a:latin typeface="Calibri (MS) Bold"/>
                <a:ea typeface="Calibri (MS) Bold"/>
                <a:cs typeface="Calibri (MS) Bold"/>
                <a:sym typeface="Calibri (MS) Bold"/>
              </a:rPr>
              <a:t>3er orden</a:t>
            </a:r>
          </a:p>
        </p:txBody>
      </p:sp>
      <p:grpSp>
        <p:nvGrpSpPr>
          <p:cNvPr id="26" name="Group 26"/>
          <p:cNvGrpSpPr/>
          <p:nvPr/>
        </p:nvGrpSpPr>
        <p:grpSpPr>
          <a:xfrm>
            <a:off x="5344530" y="4391026"/>
            <a:ext cx="385762" cy="254795"/>
            <a:chOff x="0" y="0"/>
            <a:chExt cx="514350" cy="339726"/>
          </a:xfrm>
        </p:grpSpPr>
        <p:sp>
          <p:nvSpPr>
            <p:cNvPr id="27" name="Freeform 27"/>
            <p:cNvSpPr/>
            <p:nvPr/>
          </p:nvSpPr>
          <p:spPr>
            <a:xfrm>
              <a:off x="25400" y="25400"/>
              <a:ext cx="463550" cy="288925"/>
            </a:xfrm>
            <a:custGeom>
              <a:avLst/>
              <a:gdLst/>
              <a:ahLst/>
              <a:cxnLst/>
              <a:rect l="l" t="t" r="r" b="b"/>
              <a:pathLst>
                <a:path w="463550" h="288925">
                  <a:moveTo>
                    <a:pt x="0" y="72263"/>
                  </a:moveTo>
                  <a:lnTo>
                    <a:pt x="310515" y="72263"/>
                  </a:lnTo>
                  <a:lnTo>
                    <a:pt x="310515" y="0"/>
                  </a:lnTo>
                  <a:lnTo>
                    <a:pt x="463550" y="144526"/>
                  </a:lnTo>
                  <a:lnTo>
                    <a:pt x="310515" y="288925"/>
                  </a:lnTo>
                  <a:lnTo>
                    <a:pt x="310515" y="216662"/>
                  </a:lnTo>
                  <a:lnTo>
                    <a:pt x="0" y="216662"/>
                  </a:lnTo>
                  <a:close/>
                </a:path>
              </a:pathLst>
            </a:custGeom>
            <a:solidFill>
              <a:srgbClr val="F5F5F5"/>
            </a:solidFill>
          </p:spPr>
          <p:txBody>
            <a:bodyPr/>
            <a:lstStyle/>
            <a:p>
              <a:endParaRPr lang="es-AR"/>
            </a:p>
          </p:txBody>
        </p:sp>
        <p:sp>
          <p:nvSpPr>
            <p:cNvPr id="28" name="Freeform 28"/>
            <p:cNvSpPr/>
            <p:nvPr/>
          </p:nvSpPr>
          <p:spPr>
            <a:xfrm>
              <a:off x="0" y="-2032"/>
              <a:ext cx="514350" cy="343662"/>
            </a:xfrm>
            <a:custGeom>
              <a:avLst/>
              <a:gdLst/>
              <a:ahLst/>
              <a:cxnLst/>
              <a:rect l="l" t="t" r="r" b="b"/>
              <a:pathLst>
                <a:path w="514350" h="343662">
                  <a:moveTo>
                    <a:pt x="25400" y="74295"/>
                  </a:moveTo>
                  <a:lnTo>
                    <a:pt x="335915" y="74295"/>
                  </a:lnTo>
                  <a:lnTo>
                    <a:pt x="335915" y="99695"/>
                  </a:lnTo>
                  <a:lnTo>
                    <a:pt x="310515" y="99695"/>
                  </a:lnTo>
                  <a:lnTo>
                    <a:pt x="310515" y="27432"/>
                  </a:lnTo>
                  <a:cubicBezTo>
                    <a:pt x="310515" y="17272"/>
                    <a:pt x="316484" y="8128"/>
                    <a:pt x="325882" y="4064"/>
                  </a:cubicBezTo>
                  <a:cubicBezTo>
                    <a:pt x="335280" y="0"/>
                    <a:pt x="345948" y="2032"/>
                    <a:pt x="353314" y="9017"/>
                  </a:cubicBezTo>
                  <a:lnTo>
                    <a:pt x="506349" y="153416"/>
                  </a:lnTo>
                  <a:cubicBezTo>
                    <a:pt x="511429" y="158242"/>
                    <a:pt x="514350" y="164846"/>
                    <a:pt x="514350" y="171831"/>
                  </a:cubicBezTo>
                  <a:cubicBezTo>
                    <a:pt x="514350" y="178816"/>
                    <a:pt x="511429" y="185547"/>
                    <a:pt x="506349" y="190246"/>
                  </a:cubicBezTo>
                  <a:lnTo>
                    <a:pt x="353314" y="334772"/>
                  </a:lnTo>
                  <a:cubicBezTo>
                    <a:pt x="345948" y="341757"/>
                    <a:pt x="335153" y="343662"/>
                    <a:pt x="325882" y="339598"/>
                  </a:cubicBezTo>
                  <a:cubicBezTo>
                    <a:pt x="316611" y="335534"/>
                    <a:pt x="310515" y="326390"/>
                    <a:pt x="310515" y="316230"/>
                  </a:cubicBezTo>
                  <a:lnTo>
                    <a:pt x="310515" y="244094"/>
                  </a:lnTo>
                  <a:lnTo>
                    <a:pt x="335915" y="244094"/>
                  </a:lnTo>
                  <a:lnTo>
                    <a:pt x="335915" y="269494"/>
                  </a:lnTo>
                  <a:lnTo>
                    <a:pt x="25400" y="269494"/>
                  </a:lnTo>
                  <a:cubicBezTo>
                    <a:pt x="11430" y="269494"/>
                    <a:pt x="0" y="258064"/>
                    <a:pt x="0" y="244094"/>
                  </a:cubicBezTo>
                  <a:lnTo>
                    <a:pt x="0" y="99695"/>
                  </a:lnTo>
                  <a:cubicBezTo>
                    <a:pt x="0" y="85725"/>
                    <a:pt x="11430" y="74295"/>
                    <a:pt x="25400" y="74295"/>
                  </a:cubicBezTo>
                  <a:moveTo>
                    <a:pt x="25400" y="125095"/>
                  </a:moveTo>
                  <a:lnTo>
                    <a:pt x="25400" y="99695"/>
                  </a:lnTo>
                  <a:lnTo>
                    <a:pt x="50800" y="99695"/>
                  </a:lnTo>
                  <a:lnTo>
                    <a:pt x="50800" y="244094"/>
                  </a:lnTo>
                  <a:lnTo>
                    <a:pt x="25400" y="244094"/>
                  </a:lnTo>
                  <a:lnTo>
                    <a:pt x="25400" y="218694"/>
                  </a:lnTo>
                  <a:lnTo>
                    <a:pt x="335915" y="218694"/>
                  </a:lnTo>
                  <a:cubicBezTo>
                    <a:pt x="349885" y="218694"/>
                    <a:pt x="361315" y="230124"/>
                    <a:pt x="361315" y="244094"/>
                  </a:cubicBezTo>
                  <a:lnTo>
                    <a:pt x="361315" y="316357"/>
                  </a:lnTo>
                  <a:lnTo>
                    <a:pt x="335915" y="316357"/>
                  </a:lnTo>
                  <a:lnTo>
                    <a:pt x="318389" y="297942"/>
                  </a:lnTo>
                  <a:lnTo>
                    <a:pt x="471551" y="153416"/>
                  </a:lnTo>
                  <a:lnTo>
                    <a:pt x="488950" y="171831"/>
                  </a:lnTo>
                  <a:lnTo>
                    <a:pt x="471551" y="190246"/>
                  </a:lnTo>
                  <a:lnTo>
                    <a:pt x="318389" y="45847"/>
                  </a:lnTo>
                  <a:lnTo>
                    <a:pt x="335915" y="27432"/>
                  </a:lnTo>
                  <a:lnTo>
                    <a:pt x="361315" y="27432"/>
                  </a:lnTo>
                  <a:lnTo>
                    <a:pt x="361315" y="99695"/>
                  </a:lnTo>
                  <a:cubicBezTo>
                    <a:pt x="361315" y="113665"/>
                    <a:pt x="349885" y="125095"/>
                    <a:pt x="335915" y="125095"/>
                  </a:cubicBezTo>
                  <a:lnTo>
                    <a:pt x="25400" y="125095"/>
                  </a:lnTo>
                  <a:close/>
                </a:path>
              </a:pathLst>
            </a:custGeom>
            <a:solidFill>
              <a:srgbClr val="F5F5F5"/>
            </a:solidFill>
          </p:spPr>
          <p:txBody>
            <a:bodyPr/>
            <a:lstStyle/>
            <a:p>
              <a:endParaRPr lang="es-AR"/>
            </a:p>
          </p:txBody>
        </p:sp>
      </p:grpSp>
      <p:grpSp>
        <p:nvGrpSpPr>
          <p:cNvPr id="29" name="Group 29"/>
          <p:cNvGrpSpPr/>
          <p:nvPr/>
        </p:nvGrpSpPr>
        <p:grpSpPr>
          <a:xfrm>
            <a:off x="8800914" y="4374358"/>
            <a:ext cx="385762" cy="223838"/>
            <a:chOff x="0" y="0"/>
            <a:chExt cx="514350" cy="298450"/>
          </a:xfrm>
        </p:grpSpPr>
        <p:sp>
          <p:nvSpPr>
            <p:cNvPr id="30" name="Freeform 30"/>
            <p:cNvSpPr/>
            <p:nvPr/>
          </p:nvSpPr>
          <p:spPr>
            <a:xfrm>
              <a:off x="25400" y="25400"/>
              <a:ext cx="463550" cy="247650"/>
            </a:xfrm>
            <a:custGeom>
              <a:avLst/>
              <a:gdLst/>
              <a:ahLst/>
              <a:cxnLst/>
              <a:rect l="l" t="t" r="r" b="b"/>
              <a:pathLst>
                <a:path w="463550" h="247650">
                  <a:moveTo>
                    <a:pt x="0" y="185674"/>
                  </a:moveTo>
                  <a:lnTo>
                    <a:pt x="329057" y="185674"/>
                  </a:lnTo>
                  <a:lnTo>
                    <a:pt x="329057" y="247650"/>
                  </a:lnTo>
                  <a:lnTo>
                    <a:pt x="463550" y="123825"/>
                  </a:lnTo>
                  <a:lnTo>
                    <a:pt x="329057" y="0"/>
                  </a:lnTo>
                  <a:lnTo>
                    <a:pt x="329057" y="61849"/>
                  </a:lnTo>
                  <a:lnTo>
                    <a:pt x="0" y="61849"/>
                  </a:lnTo>
                  <a:close/>
                </a:path>
              </a:pathLst>
            </a:custGeom>
            <a:solidFill>
              <a:srgbClr val="F5F5F5"/>
            </a:solidFill>
          </p:spPr>
          <p:txBody>
            <a:bodyPr/>
            <a:lstStyle/>
            <a:p>
              <a:endParaRPr lang="es-AR"/>
            </a:p>
          </p:txBody>
        </p:sp>
        <p:sp>
          <p:nvSpPr>
            <p:cNvPr id="31" name="Freeform 31"/>
            <p:cNvSpPr/>
            <p:nvPr/>
          </p:nvSpPr>
          <p:spPr>
            <a:xfrm>
              <a:off x="0" y="-1905"/>
              <a:ext cx="514477" cy="302260"/>
            </a:xfrm>
            <a:custGeom>
              <a:avLst/>
              <a:gdLst/>
              <a:ahLst/>
              <a:cxnLst/>
              <a:rect l="l" t="t" r="r" b="b"/>
              <a:pathLst>
                <a:path w="514477" h="302260">
                  <a:moveTo>
                    <a:pt x="25400" y="187579"/>
                  </a:moveTo>
                  <a:lnTo>
                    <a:pt x="354457" y="187579"/>
                  </a:lnTo>
                  <a:cubicBezTo>
                    <a:pt x="368427" y="187579"/>
                    <a:pt x="379857" y="199009"/>
                    <a:pt x="379857" y="212979"/>
                  </a:cubicBezTo>
                  <a:lnTo>
                    <a:pt x="379857" y="274955"/>
                  </a:lnTo>
                  <a:lnTo>
                    <a:pt x="354457" y="274955"/>
                  </a:lnTo>
                  <a:lnTo>
                    <a:pt x="337312" y="256286"/>
                  </a:lnTo>
                  <a:lnTo>
                    <a:pt x="471805" y="132461"/>
                  </a:lnTo>
                  <a:lnTo>
                    <a:pt x="488950" y="151130"/>
                  </a:lnTo>
                  <a:lnTo>
                    <a:pt x="471805" y="169799"/>
                  </a:lnTo>
                  <a:lnTo>
                    <a:pt x="337312" y="45974"/>
                  </a:lnTo>
                  <a:lnTo>
                    <a:pt x="354457" y="27305"/>
                  </a:lnTo>
                  <a:lnTo>
                    <a:pt x="379857" y="27305"/>
                  </a:lnTo>
                  <a:lnTo>
                    <a:pt x="379857" y="89154"/>
                  </a:lnTo>
                  <a:cubicBezTo>
                    <a:pt x="379857" y="103124"/>
                    <a:pt x="368427" y="114554"/>
                    <a:pt x="354457" y="114554"/>
                  </a:cubicBezTo>
                  <a:lnTo>
                    <a:pt x="25400" y="114554"/>
                  </a:lnTo>
                  <a:lnTo>
                    <a:pt x="25400" y="89154"/>
                  </a:lnTo>
                  <a:lnTo>
                    <a:pt x="50800" y="89154"/>
                  </a:lnTo>
                  <a:lnTo>
                    <a:pt x="50800" y="212979"/>
                  </a:lnTo>
                  <a:lnTo>
                    <a:pt x="25400" y="212979"/>
                  </a:lnTo>
                  <a:lnTo>
                    <a:pt x="25400" y="187579"/>
                  </a:lnTo>
                  <a:moveTo>
                    <a:pt x="25400" y="238379"/>
                  </a:moveTo>
                  <a:cubicBezTo>
                    <a:pt x="11430" y="238379"/>
                    <a:pt x="0" y="226949"/>
                    <a:pt x="0" y="212979"/>
                  </a:cubicBezTo>
                  <a:lnTo>
                    <a:pt x="0" y="89154"/>
                  </a:lnTo>
                  <a:cubicBezTo>
                    <a:pt x="0" y="75184"/>
                    <a:pt x="11430" y="63754"/>
                    <a:pt x="25400" y="63754"/>
                  </a:cubicBezTo>
                  <a:lnTo>
                    <a:pt x="354457" y="63754"/>
                  </a:lnTo>
                  <a:lnTo>
                    <a:pt x="354457" y="89154"/>
                  </a:lnTo>
                  <a:lnTo>
                    <a:pt x="329057" y="89154"/>
                  </a:lnTo>
                  <a:lnTo>
                    <a:pt x="329057" y="27305"/>
                  </a:lnTo>
                  <a:cubicBezTo>
                    <a:pt x="329057" y="17272"/>
                    <a:pt x="335026" y="8128"/>
                    <a:pt x="344297" y="4064"/>
                  </a:cubicBezTo>
                  <a:cubicBezTo>
                    <a:pt x="353568" y="0"/>
                    <a:pt x="364236" y="1778"/>
                    <a:pt x="371729" y="8636"/>
                  </a:cubicBezTo>
                  <a:lnTo>
                    <a:pt x="506222" y="132461"/>
                  </a:lnTo>
                  <a:cubicBezTo>
                    <a:pt x="511429" y="137287"/>
                    <a:pt x="514477" y="144018"/>
                    <a:pt x="514477" y="151130"/>
                  </a:cubicBezTo>
                  <a:cubicBezTo>
                    <a:pt x="514477" y="158242"/>
                    <a:pt x="511556" y="164973"/>
                    <a:pt x="506222" y="169799"/>
                  </a:cubicBezTo>
                  <a:lnTo>
                    <a:pt x="371729" y="293624"/>
                  </a:lnTo>
                  <a:cubicBezTo>
                    <a:pt x="364363" y="300482"/>
                    <a:pt x="353568" y="302260"/>
                    <a:pt x="344297" y="298196"/>
                  </a:cubicBezTo>
                  <a:cubicBezTo>
                    <a:pt x="335026" y="294132"/>
                    <a:pt x="329057" y="284988"/>
                    <a:pt x="329057" y="274955"/>
                  </a:cubicBezTo>
                  <a:lnTo>
                    <a:pt x="329057" y="212979"/>
                  </a:lnTo>
                  <a:lnTo>
                    <a:pt x="354457" y="212979"/>
                  </a:lnTo>
                  <a:lnTo>
                    <a:pt x="354457" y="238379"/>
                  </a:lnTo>
                  <a:lnTo>
                    <a:pt x="25400" y="238379"/>
                  </a:lnTo>
                  <a:close/>
                </a:path>
              </a:pathLst>
            </a:custGeom>
            <a:solidFill>
              <a:srgbClr val="F5F5F5"/>
            </a:solidFill>
          </p:spPr>
          <p:txBody>
            <a:bodyPr/>
            <a:lstStyle/>
            <a:p>
              <a:endParaRPr lang="es-AR"/>
            </a:p>
          </p:txBody>
        </p:sp>
      </p:grpSp>
      <p:grpSp>
        <p:nvGrpSpPr>
          <p:cNvPr id="32" name="Group 32"/>
          <p:cNvGrpSpPr/>
          <p:nvPr/>
        </p:nvGrpSpPr>
        <p:grpSpPr>
          <a:xfrm>
            <a:off x="11957260" y="4374358"/>
            <a:ext cx="338138" cy="254795"/>
            <a:chOff x="0" y="0"/>
            <a:chExt cx="450850" cy="339726"/>
          </a:xfrm>
        </p:grpSpPr>
        <p:sp>
          <p:nvSpPr>
            <p:cNvPr id="33" name="Freeform 33"/>
            <p:cNvSpPr/>
            <p:nvPr/>
          </p:nvSpPr>
          <p:spPr>
            <a:xfrm>
              <a:off x="25400" y="25400"/>
              <a:ext cx="400050" cy="288925"/>
            </a:xfrm>
            <a:custGeom>
              <a:avLst/>
              <a:gdLst/>
              <a:ahLst/>
              <a:cxnLst/>
              <a:rect l="l" t="t" r="r" b="b"/>
              <a:pathLst>
                <a:path w="400050" h="288925">
                  <a:moveTo>
                    <a:pt x="0" y="72263"/>
                  </a:moveTo>
                  <a:lnTo>
                    <a:pt x="249301" y="72263"/>
                  </a:lnTo>
                  <a:lnTo>
                    <a:pt x="249301" y="0"/>
                  </a:lnTo>
                  <a:lnTo>
                    <a:pt x="400050" y="144526"/>
                  </a:lnTo>
                  <a:lnTo>
                    <a:pt x="249301" y="288925"/>
                  </a:lnTo>
                  <a:lnTo>
                    <a:pt x="249301" y="216662"/>
                  </a:lnTo>
                  <a:lnTo>
                    <a:pt x="0" y="216662"/>
                  </a:lnTo>
                  <a:close/>
                </a:path>
              </a:pathLst>
            </a:custGeom>
            <a:solidFill>
              <a:srgbClr val="F5F5F5"/>
            </a:solidFill>
          </p:spPr>
          <p:txBody>
            <a:bodyPr/>
            <a:lstStyle/>
            <a:p>
              <a:endParaRPr lang="es-AR"/>
            </a:p>
          </p:txBody>
        </p:sp>
        <p:sp>
          <p:nvSpPr>
            <p:cNvPr id="34" name="Freeform 34"/>
            <p:cNvSpPr/>
            <p:nvPr/>
          </p:nvSpPr>
          <p:spPr>
            <a:xfrm>
              <a:off x="0" y="-1905"/>
              <a:ext cx="450850" cy="343535"/>
            </a:xfrm>
            <a:custGeom>
              <a:avLst/>
              <a:gdLst/>
              <a:ahLst/>
              <a:cxnLst/>
              <a:rect l="l" t="t" r="r" b="b"/>
              <a:pathLst>
                <a:path w="450850" h="343535">
                  <a:moveTo>
                    <a:pt x="25400" y="74168"/>
                  </a:moveTo>
                  <a:lnTo>
                    <a:pt x="274701" y="74168"/>
                  </a:lnTo>
                  <a:lnTo>
                    <a:pt x="274701" y="99568"/>
                  </a:lnTo>
                  <a:lnTo>
                    <a:pt x="249301" y="99568"/>
                  </a:lnTo>
                  <a:lnTo>
                    <a:pt x="249301" y="27305"/>
                  </a:lnTo>
                  <a:cubicBezTo>
                    <a:pt x="249301" y="17145"/>
                    <a:pt x="255397" y="7874"/>
                    <a:pt x="264795" y="3937"/>
                  </a:cubicBezTo>
                  <a:cubicBezTo>
                    <a:pt x="274193" y="0"/>
                    <a:pt x="284988" y="1905"/>
                    <a:pt x="292354" y="9017"/>
                  </a:cubicBezTo>
                  <a:lnTo>
                    <a:pt x="442976" y="153416"/>
                  </a:lnTo>
                  <a:cubicBezTo>
                    <a:pt x="447929" y="158242"/>
                    <a:pt x="450850" y="164846"/>
                    <a:pt x="450850" y="171704"/>
                  </a:cubicBezTo>
                  <a:cubicBezTo>
                    <a:pt x="450850" y="178562"/>
                    <a:pt x="448056" y="185293"/>
                    <a:pt x="442976" y="189992"/>
                  </a:cubicBezTo>
                  <a:lnTo>
                    <a:pt x="292354" y="334518"/>
                  </a:lnTo>
                  <a:cubicBezTo>
                    <a:pt x="284988" y="341503"/>
                    <a:pt x="274193" y="343535"/>
                    <a:pt x="264795" y="339598"/>
                  </a:cubicBezTo>
                  <a:cubicBezTo>
                    <a:pt x="255397" y="335661"/>
                    <a:pt x="249301" y="326390"/>
                    <a:pt x="249301" y="316230"/>
                  </a:cubicBezTo>
                  <a:lnTo>
                    <a:pt x="249301" y="243967"/>
                  </a:lnTo>
                  <a:lnTo>
                    <a:pt x="274701" y="243967"/>
                  </a:lnTo>
                  <a:lnTo>
                    <a:pt x="274701" y="269367"/>
                  </a:lnTo>
                  <a:lnTo>
                    <a:pt x="25400" y="269367"/>
                  </a:lnTo>
                  <a:cubicBezTo>
                    <a:pt x="11430" y="269367"/>
                    <a:pt x="0" y="257937"/>
                    <a:pt x="0" y="243967"/>
                  </a:cubicBezTo>
                  <a:lnTo>
                    <a:pt x="0" y="99568"/>
                  </a:lnTo>
                  <a:cubicBezTo>
                    <a:pt x="0" y="85598"/>
                    <a:pt x="11430" y="74168"/>
                    <a:pt x="25400" y="74168"/>
                  </a:cubicBezTo>
                  <a:moveTo>
                    <a:pt x="25400" y="124968"/>
                  </a:moveTo>
                  <a:lnTo>
                    <a:pt x="25400" y="99568"/>
                  </a:lnTo>
                  <a:lnTo>
                    <a:pt x="50800" y="99568"/>
                  </a:lnTo>
                  <a:lnTo>
                    <a:pt x="50800" y="243967"/>
                  </a:lnTo>
                  <a:lnTo>
                    <a:pt x="25400" y="243967"/>
                  </a:lnTo>
                  <a:lnTo>
                    <a:pt x="25400" y="218567"/>
                  </a:lnTo>
                  <a:lnTo>
                    <a:pt x="274701" y="218567"/>
                  </a:lnTo>
                  <a:cubicBezTo>
                    <a:pt x="288671" y="218567"/>
                    <a:pt x="300101" y="229997"/>
                    <a:pt x="300101" y="243967"/>
                  </a:cubicBezTo>
                  <a:lnTo>
                    <a:pt x="300101" y="316230"/>
                  </a:lnTo>
                  <a:lnTo>
                    <a:pt x="274701" y="316230"/>
                  </a:lnTo>
                  <a:lnTo>
                    <a:pt x="257175" y="297942"/>
                  </a:lnTo>
                  <a:lnTo>
                    <a:pt x="407924" y="153416"/>
                  </a:lnTo>
                  <a:lnTo>
                    <a:pt x="425450" y="171704"/>
                  </a:lnTo>
                  <a:lnTo>
                    <a:pt x="407924" y="189992"/>
                  </a:lnTo>
                  <a:lnTo>
                    <a:pt x="257175" y="45593"/>
                  </a:lnTo>
                  <a:lnTo>
                    <a:pt x="274701" y="27305"/>
                  </a:lnTo>
                  <a:lnTo>
                    <a:pt x="300101" y="27305"/>
                  </a:lnTo>
                  <a:lnTo>
                    <a:pt x="300101" y="99568"/>
                  </a:lnTo>
                  <a:cubicBezTo>
                    <a:pt x="300101" y="113538"/>
                    <a:pt x="288671" y="124968"/>
                    <a:pt x="274701" y="124968"/>
                  </a:cubicBezTo>
                  <a:lnTo>
                    <a:pt x="25400" y="124968"/>
                  </a:lnTo>
                  <a:close/>
                </a:path>
              </a:pathLst>
            </a:custGeom>
            <a:solidFill>
              <a:srgbClr val="F5F5F5"/>
            </a:solidFill>
          </p:spPr>
          <p:txBody>
            <a:bodyPr/>
            <a:lstStyle/>
            <a:p>
              <a:endParaRPr lang="es-AR"/>
            </a:p>
          </p:txBody>
        </p:sp>
      </p:grpSp>
      <p:grpSp>
        <p:nvGrpSpPr>
          <p:cNvPr id="35" name="Group 35"/>
          <p:cNvGrpSpPr/>
          <p:nvPr/>
        </p:nvGrpSpPr>
        <p:grpSpPr>
          <a:xfrm>
            <a:off x="13123502" y="3519036"/>
            <a:ext cx="1874301" cy="1998773"/>
            <a:chOff x="0" y="0"/>
            <a:chExt cx="2499068" cy="2665030"/>
          </a:xfrm>
        </p:grpSpPr>
        <p:sp>
          <p:nvSpPr>
            <p:cNvPr id="36" name="Freeform 36"/>
            <p:cNvSpPr/>
            <p:nvPr/>
          </p:nvSpPr>
          <p:spPr>
            <a:xfrm>
              <a:off x="0" y="0"/>
              <a:ext cx="2499106" cy="2664968"/>
            </a:xfrm>
            <a:custGeom>
              <a:avLst/>
              <a:gdLst/>
              <a:ahLst/>
              <a:cxnLst/>
              <a:rect l="l" t="t" r="r" b="b"/>
              <a:pathLst>
                <a:path w="2499106" h="2664968">
                  <a:moveTo>
                    <a:pt x="0" y="1332484"/>
                  </a:moveTo>
                  <a:cubicBezTo>
                    <a:pt x="0" y="600329"/>
                    <a:pt x="555879" y="0"/>
                    <a:pt x="1249553" y="0"/>
                  </a:cubicBezTo>
                  <a:lnTo>
                    <a:pt x="1249553" y="57150"/>
                  </a:lnTo>
                  <a:lnTo>
                    <a:pt x="1249553" y="0"/>
                  </a:lnTo>
                  <a:cubicBezTo>
                    <a:pt x="1943227" y="0"/>
                    <a:pt x="2499106" y="600329"/>
                    <a:pt x="2499106" y="1332484"/>
                  </a:cubicBezTo>
                  <a:lnTo>
                    <a:pt x="2441956" y="1332484"/>
                  </a:lnTo>
                  <a:lnTo>
                    <a:pt x="2499106" y="1332484"/>
                  </a:lnTo>
                  <a:cubicBezTo>
                    <a:pt x="2499106" y="2064766"/>
                    <a:pt x="1943227" y="2664968"/>
                    <a:pt x="1249553" y="2664968"/>
                  </a:cubicBezTo>
                  <a:lnTo>
                    <a:pt x="1249553" y="2607818"/>
                  </a:lnTo>
                  <a:lnTo>
                    <a:pt x="1249553" y="2664968"/>
                  </a:lnTo>
                  <a:cubicBezTo>
                    <a:pt x="555879" y="2664968"/>
                    <a:pt x="0" y="2064766"/>
                    <a:pt x="0" y="1332484"/>
                  </a:cubicBezTo>
                  <a:lnTo>
                    <a:pt x="57150" y="1332484"/>
                  </a:lnTo>
                  <a:lnTo>
                    <a:pt x="114300" y="1332484"/>
                  </a:lnTo>
                  <a:lnTo>
                    <a:pt x="57150" y="1332484"/>
                  </a:lnTo>
                  <a:lnTo>
                    <a:pt x="0" y="1332484"/>
                  </a:lnTo>
                  <a:moveTo>
                    <a:pt x="114300" y="1332484"/>
                  </a:moveTo>
                  <a:cubicBezTo>
                    <a:pt x="114300" y="1364107"/>
                    <a:pt x="88773" y="1389634"/>
                    <a:pt x="57150" y="1389634"/>
                  </a:cubicBezTo>
                  <a:cubicBezTo>
                    <a:pt x="25527" y="1389634"/>
                    <a:pt x="0" y="1364107"/>
                    <a:pt x="0" y="1332484"/>
                  </a:cubicBezTo>
                  <a:cubicBezTo>
                    <a:pt x="0" y="1300861"/>
                    <a:pt x="25527" y="1275334"/>
                    <a:pt x="57150" y="1275334"/>
                  </a:cubicBezTo>
                  <a:cubicBezTo>
                    <a:pt x="88773" y="1275334"/>
                    <a:pt x="114300" y="1300861"/>
                    <a:pt x="114300" y="1332484"/>
                  </a:cubicBezTo>
                  <a:cubicBezTo>
                    <a:pt x="114300" y="2009013"/>
                    <a:pt x="626110" y="2550668"/>
                    <a:pt x="1249553" y="2550668"/>
                  </a:cubicBezTo>
                  <a:cubicBezTo>
                    <a:pt x="1872996" y="2550668"/>
                    <a:pt x="2384806" y="2008886"/>
                    <a:pt x="2384806" y="1332484"/>
                  </a:cubicBezTo>
                  <a:cubicBezTo>
                    <a:pt x="2384806" y="656082"/>
                    <a:pt x="1872996" y="114300"/>
                    <a:pt x="1249553" y="114300"/>
                  </a:cubicBezTo>
                  <a:lnTo>
                    <a:pt x="1249553" y="57150"/>
                  </a:lnTo>
                  <a:lnTo>
                    <a:pt x="1249553" y="114300"/>
                  </a:lnTo>
                  <a:cubicBezTo>
                    <a:pt x="626110" y="114300"/>
                    <a:pt x="114300" y="656082"/>
                    <a:pt x="114300" y="1332484"/>
                  </a:cubicBezTo>
                  <a:close/>
                </a:path>
              </a:pathLst>
            </a:custGeom>
            <a:solidFill>
              <a:srgbClr val="1895D2"/>
            </a:solidFill>
          </p:spPr>
          <p:txBody>
            <a:bodyPr/>
            <a:lstStyle/>
            <a:p>
              <a:endParaRPr lang="es-AR"/>
            </a:p>
          </p:txBody>
        </p:sp>
      </p:grpSp>
      <p:grpSp>
        <p:nvGrpSpPr>
          <p:cNvPr id="37" name="Group 37"/>
          <p:cNvGrpSpPr/>
          <p:nvPr/>
        </p:nvGrpSpPr>
        <p:grpSpPr>
          <a:xfrm rot="5400000">
            <a:off x="10291220" y="2022003"/>
            <a:ext cx="3660357" cy="932076"/>
            <a:chOff x="0" y="0"/>
            <a:chExt cx="4880476" cy="1242768"/>
          </a:xfrm>
        </p:grpSpPr>
        <p:sp>
          <p:nvSpPr>
            <p:cNvPr id="38" name="Freeform 38"/>
            <p:cNvSpPr/>
            <p:nvPr/>
          </p:nvSpPr>
          <p:spPr>
            <a:xfrm>
              <a:off x="76200" y="76200"/>
              <a:ext cx="4728083" cy="1090422"/>
            </a:xfrm>
            <a:custGeom>
              <a:avLst/>
              <a:gdLst/>
              <a:ahLst/>
              <a:cxnLst/>
              <a:rect l="l" t="t" r="r" b="b"/>
              <a:pathLst>
                <a:path w="4728083" h="1090422">
                  <a:moveTo>
                    <a:pt x="0" y="272542"/>
                  </a:moveTo>
                  <a:lnTo>
                    <a:pt x="4126103" y="272542"/>
                  </a:lnTo>
                  <a:lnTo>
                    <a:pt x="4126103" y="0"/>
                  </a:lnTo>
                  <a:lnTo>
                    <a:pt x="4728083" y="545211"/>
                  </a:lnTo>
                  <a:lnTo>
                    <a:pt x="4126103" y="1090422"/>
                  </a:lnTo>
                  <a:lnTo>
                    <a:pt x="4126103" y="817753"/>
                  </a:lnTo>
                  <a:lnTo>
                    <a:pt x="0" y="817753"/>
                  </a:lnTo>
                  <a:close/>
                </a:path>
              </a:pathLst>
            </a:custGeom>
            <a:solidFill>
              <a:srgbClr val="1895D2"/>
            </a:solidFill>
          </p:spPr>
          <p:txBody>
            <a:bodyPr/>
            <a:lstStyle/>
            <a:p>
              <a:endParaRPr lang="es-AR"/>
            </a:p>
          </p:txBody>
        </p:sp>
        <p:sp>
          <p:nvSpPr>
            <p:cNvPr id="39" name="Freeform 39"/>
            <p:cNvSpPr/>
            <p:nvPr/>
          </p:nvSpPr>
          <p:spPr>
            <a:xfrm>
              <a:off x="0" y="-5588"/>
              <a:ext cx="4880483" cy="1253998"/>
            </a:xfrm>
            <a:custGeom>
              <a:avLst/>
              <a:gdLst/>
              <a:ahLst/>
              <a:cxnLst/>
              <a:rect l="l" t="t" r="r" b="b"/>
              <a:pathLst>
                <a:path w="4880483" h="1253998">
                  <a:moveTo>
                    <a:pt x="76200" y="278130"/>
                  </a:moveTo>
                  <a:lnTo>
                    <a:pt x="4202303" y="278130"/>
                  </a:lnTo>
                  <a:lnTo>
                    <a:pt x="4202303" y="354330"/>
                  </a:lnTo>
                  <a:lnTo>
                    <a:pt x="4126103" y="354330"/>
                  </a:lnTo>
                  <a:lnTo>
                    <a:pt x="4126103" y="81788"/>
                  </a:lnTo>
                  <a:cubicBezTo>
                    <a:pt x="4126103" y="51689"/>
                    <a:pt x="4143883" y="24384"/>
                    <a:pt x="4171442" y="12192"/>
                  </a:cubicBezTo>
                  <a:cubicBezTo>
                    <a:pt x="4199001" y="0"/>
                    <a:pt x="4231132" y="5080"/>
                    <a:pt x="4253484" y="25400"/>
                  </a:cubicBezTo>
                  <a:lnTo>
                    <a:pt x="4855464" y="570611"/>
                  </a:lnTo>
                  <a:cubicBezTo>
                    <a:pt x="4871466" y="585089"/>
                    <a:pt x="4880483" y="605536"/>
                    <a:pt x="4880483" y="627126"/>
                  </a:cubicBezTo>
                  <a:cubicBezTo>
                    <a:pt x="4880483" y="648716"/>
                    <a:pt x="4871339" y="669163"/>
                    <a:pt x="4855464" y="683641"/>
                  </a:cubicBezTo>
                  <a:lnTo>
                    <a:pt x="4253484" y="1228598"/>
                  </a:lnTo>
                  <a:cubicBezTo>
                    <a:pt x="4231132" y="1248791"/>
                    <a:pt x="4199001" y="1253998"/>
                    <a:pt x="4171442" y="1241806"/>
                  </a:cubicBezTo>
                  <a:cubicBezTo>
                    <a:pt x="4143883" y="1229614"/>
                    <a:pt x="4126103" y="1202309"/>
                    <a:pt x="4126103" y="1172210"/>
                  </a:cubicBezTo>
                  <a:lnTo>
                    <a:pt x="4126103" y="899541"/>
                  </a:lnTo>
                  <a:lnTo>
                    <a:pt x="4202303" y="899541"/>
                  </a:lnTo>
                  <a:lnTo>
                    <a:pt x="4202303" y="975741"/>
                  </a:lnTo>
                  <a:lnTo>
                    <a:pt x="76200" y="975741"/>
                  </a:lnTo>
                  <a:cubicBezTo>
                    <a:pt x="34163" y="975741"/>
                    <a:pt x="0" y="941578"/>
                    <a:pt x="0" y="899541"/>
                  </a:cubicBezTo>
                  <a:lnTo>
                    <a:pt x="0" y="354330"/>
                  </a:lnTo>
                  <a:cubicBezTo>
                    <a:pt x="0" y="312293"/>
                    <a:pt x="34163" y="278130"/>
                    <a:pt x="76200" y="278130"/>
                  </a:cubicBezTo>
                  <a:moveTo>
                    <a:pt x="76200" y="430530"/>
                  </a:moveTo>
                  <a:lnTo>
                    <a:pt x="76200" y="354330"/>
                  </a:lnTo>
                  <a:lnTo>
                    <a:pt x="152400" y="354330"/>
                  </a:lnTo>
                  <a:lnTo>
                    <a:pt x="152400" y="899541"/>
                  </a:lnTo>
                  <a:lnTo>
                    <a:pt x="76200" y="899541"/>
                  </a:lnTo>
                  <a:lnTo>
                    <a:pt x="76200" y="823341"/>
                  </a:lnTo>
                  <a:lnTo>
                    <a:pt x="4202303" y="823341"/>
                  </a:lnTo>
                  <a:cubicBezTo>
                    <a:pt x="4244340" y="823341"/>
                    <a:pt x="4278503" y="857504"/>
                    <a:pt x="4278503" y="899541"/>
                  </a:cubicBezTo>
                  <a:lnTo>
                    <a:pt x="4278503" y="1172210"/>
                  </a:lnTo>
                  <a:lnTo>
                    <a:pt x="4202303" y="1172210"/>
                  </a:lnTo>
                  <a:lnTo>
                    <a:pt x="4151122" y="1115695"/>
                  </a:lnTo>
                  <a:lnTo>
                    <a:pt x="4753102" y="570484"/>
                  </a:lnTo>
                  <a:lnTo>
                    <a:pt x="4804283" y="626999"/>
                  </a:lnTo>
                  <a:lnTo>
                    <a:pt x="4753102" y="683514"/>
                  </a:lnTo>
                  <a:lnTo>
                    <a:pt x="4151122" y="138303"/>
                  </a:lnTo>
                  <a:lnTo>
                    <a:pt x="4202303" y="81788"/>
                  </a:lnTo>
                  <a:lnTo>
                    <a:pt x="4278503" y="81788"/>
                  </a:lnTo>
                  <a:lnTo>
                    <a:pt x="4278503" y="354330"/>
                  </a:lnTo>
                  <a:cubicBezTo>
                    <a:pt x="4278503" y="396367"/>
                    <a:pt x="4244340" y="430530"/>
                    <a:pt x="4202303" y="430530"/>
                  </a:cubicBezTo>
                  <a:lnTo>
                    <a:pt x="76200" y="430530"/>
                  </a:lnTo>
                  <a:close/>
                </a:path>
              </a:pathLst>
            </a:custGeom>
            <a:solidFill>
              <a:srgbClr val="1C191E"/>
            </a:solidFill>
          </p:spPr>
          <p:txBody>
            <a:bodyPr/>
            <a:lstStyle/>
            <a:p>
              <a:endParaRPr lang="es-AR"/>
            </a:p>
          </p:txBody>
        </p:sp>
      </p:grpSp>
      <p:grpSp>
        <p:nvGrpSpPr>
          <p:cNvPr id="40" name="Group 40"/>
          <p:cNvGrpSpPr/>
          <p:nvPr/>
        </p:nvGrpSpPr>
        <p:grpSpPr>
          <a:xfrm>
            <a:off x="12708396" y="2969322"/>
            <a:ext cx="2640286" cy="553998"/>
            <a:chOff x="0" y="0"/>
            <a:chExt cx="3520382" cy="738664"/>
          </a:xfrm>
        </p:grpSpPr>
        <p:sp>
          <p:nvSpPr>
            <p:cNvPr id="41" name="Freeform 41"/>
            <p:cNvSpPr/>
            <p:nvPr/>
          </p:nvSpPr>
          <p:spPr>
            <a:xfrm>
              <a:off x="-1524" y="-1524"/>
              <a:ext cx="3523488" cy="741680"/>
            </a:xfrm>
            <a:custGeom>
              <a:avLst/>
              <a:gdLst/>
              <a:ahLst/>
              <a:cxnLst/>
              <a:rect l="l" t="t" r="r" b="b"/>
              <a:pathLst>
                <a:path w="3523488" h="741680">
                  <a:moveTo>
                    <a:pt x="1524" y="0"/>
                  </a:moveTo>
                  <a:lnTo>
                    <a:pt x="3521964" y="0"/>
                  </a:lnTo>
                  <a:cubicBezTo>
                    <a:pt x="3522853" y="0"/>
                    <a:pt x="3523488" y="762"/>
                    <a:pt x="3523488" y="1524"/>
                  </a:cubicBezTo>
                  <a:lnTo>
                    <a:pt x="3523488" y="740156"/>
                  </a:lnTo>
                  <a:cubicBezTo>
                    <a:pt x="3523488" y="741045"/>
                    <a:pt x="3522726" y="741680"/>
                    <a:pt x="3521964" y="741680"/>
                  </a:cubicBezTo>
                  <a:lnTo>
                    <a:pt x="1524" y="741680"/>
                  </a:lnTo>
                  <a:cubicBezTo>
                    <a:pt x="635" y="741680"/>
                    <a:pt x="0" y="740918"/>
                    <a:pt x="0" y="740156"/>
                  </a:cubicBezTo>
                  <a:lnTo>
                    <a:pt x="0" y="1524"/>
                  </a:lnTo>
                  <a:cubicBezTo>
                    <a:pt x="0" y="635"/>
                    <a:pt x="762" y="0"/>
                    <a:pt x="1524" y="0"/>
                  </a:cubicBezTo>
                  <a:moveTo>
                    <a:pt x="1524" y="3048"/>
                  </a:moveTo>
                  <a:lnTo>
                    <a:pt x="1524" y="1524"/>
                  </a:lnTo>
                  <a:lnTo>
                    <a:pt x="3048" y="1524"/>
                  </a:lnTo>
                  <a:lnTo>
                    <a:pt x="3048" y="740156"/>
                  </a:lnTo>
                  <a:lnTo>
                    <a:pt x="1524" y="740156"/>
                  </a:lnTo>
                  <a:lnTo>
                    <a:pt x="1524" y="738632"/>
                  </a:lnTo>
                  <a:lnTo>
                    <a:pt x="3521964" y="738632"/>
                  </a:lnTo>
                  <a:lnTo>
                    <a:pt x="3521964" y="740156"/>
                  </a:lnTo>
                  <a:lnTo>
                    <a:pt x="3520440" y="740156"/>
                  </a:lnTo>
                  <a:lnTo>
                    <a:pt x="3520440" y="1524"/>
                  </a:lnTo>
                  <a:lnTo>
                    <a:pt x="3521964" y="1524"/>
                  </a:lnTo>
                  <a:lnTo>
                    <a:pt x="3521964" y="3048"/>
                  </a:lnTo>
                  <a:lnTo>
                    <a:pt x="1524" y="3048"/>
                  </a:lnTo>
                  <a:close/>
                </a:path>
              </a:pathLst>
            </a:custGeom>
            <a:solidFill>
              <a:srgbClr val="20D69D"/>
            </a:solidFill>
          </p:spPr>
          <p:txBody>
            <a:bodyPr/>
            <a:lstStyle/>
            <a:p>
              <a:endParaRPr lang="es-AR"/>
            </a:p>
          </p:txBody>
        </p:sp>
        <p:sp>
          <p:nvSpPr>
            <p:cNvPr id="42" name="TextBox 42"/>
            <p:cNvSpPr txBox="1"/>
            <p:nvPr/>
          </p:nvSpPr>
          <p:spPr>
            <a:xfrm>
              <a:off x="0" y="-57150"/>
              <a:ext cx="3520382" cy="795814"/>
            </a:xfrm>
            <a:prstGeom prst="rect">
              <a:avLst/>
            </a:prstGeom>
          </p:spPr>
          <p:txBody>
            <a:bodyPr lIns="50800" tIns="50800" rIns="50800" bIns="50800" rtlCol="0" anchor="t"/>
            <a:lstStyle/>
            <a:p>
              <a:pPr algn="ctr">
                <a:lnSpc>
                  <a:spcPts val="3240"/>
                </a:lnSpc>
              </a:pPr>
              <a:r>
                <a:rPr lang="en-US" sz="2700" b="1">
                  <a:solidFill>
                    <a:srgbClr val="1C191E"/>
                  </a:solidFill>
                  <a:latin typeface="Arial Bold"/>
                  <a:ea typeface="Arial Bold"/>
                  <a:cs typeface="Arial Bold"/>
                  <a:sym typeface="Arial Bold"/>
                </a:rPr>
                <a:t>OBJETIVO</a:t>
              </a:r>
            </a:p>
          </p:txBody>
        </p:sp>
      </p:grpSp>
      <p:grpSp>
        <p:nvGrpSpPr>
          <p:cNvPr id="43" name="Group 43"/>
          <p:cNvGrpSpPr/>
          <p:nvPr/>
        </p:nvGrpSpPr>
        <p:grpSpPr>
          <a:xfrm>
            <a:off x="8900254" y="2988826"/>
            <a:ext cx="2853876" cy="553998"/>
            <a:chOff x="0" y="0"/>
            <a:chExt cx="3805168" cy="738664"/>
          </a:xfrm>
        </p:grpSpPr>
        <p:sp>
          <p:nvSpPr>
            <p:cNvPr id="44" name="Freeform 44"/>
            <p:cNvSpPr/>
            <p:nvPr/>
          </p:nvSpPr>
          <p:spPr>
            <a:xfrm>
              <a:off x="-1524" y="-1524"/>
              <a:ext cx="3808222" cy="741680"/>
            </a:xfrm>
            <a:custGeom>
              <a:avLst/>
              <a:gdLst/>
              <a:ahLst/>
              <a:cxnLst/>
              <a:rect l="l" t="t" r="r" b="b"/>
              <a:pathLst>
                <a:path w="3808222" h="741680">
                  <a:moveTo>
                    <a:pt x="1524" y="0"/>
                  </a:moveTo>
                  <a:lnTo>
                    <a:pt x="3806698" y="0"/>
                  </a:lnTo>
                  <a:cubicBezTo>
                    <a:pt x="3807587" y="0"/>
                    <a:pt x="3808222" y="762"/>
                    <a:pt x="3808222" y="1524"/>
                  </a:cubicBezTo>
                  <a:lnTo>
                    <a:pt x="3808222" y="740156"/>
                  </a:lnTo>
                  <a:cubicBezTo>
                    <a:pt x="3808222" y="741045"/>
                    <a:pt x="3807460" y="741680"/>
                    <a:pt x="3806698" y="741680"/>
                  </a:cubicBezTo>
                  <a:lnTo>
                    <a:pt x="1524" y="741680"/>
                  </a:lnTo>
                  <a:cubicBezTo>
                    <a:pt x="635" y="741680"/>
                    <a:pt x="0" y="740918"/>
                    <a:pt x="0" y="740156"/>
                  </a:cubicBezTo>
                  <a:lnTo>
                    <a:pt x="0" y="1524"/>
                  </a:lnTo>
                  <a:cubicBezTo>
                    <a:pt x="0" y="635"/>
                    <a:pt x="762" y="0"/>
                    <a:pt x="1524" y="0"/>
                  </a:cubicBezTo>
                  <a:moveTo>
                    <a:pt x="1524" y="3048"/>
                  </a:moveTo>
                  <a:lnTo>
                    <a:pt x="1524" y="1524"/>
                  </a:lnTo>
                  <a:lnTo>
                    <a:pt x="3048" y="1524"/>
                  </a:lnTo>
                  <a:lnTo>
                    <a:pt x="3048" y="740156"/>
                  </a:lnTo>
                  <a:lnTo>
                    <a:pt x="1524" y="740156"/>
                  </a:lnTo>
                  <a:lnTo>
                    <a:pt x="1524" y="738632"/>
                  </a:lnTo>
                  <a:lnTo>
                    <a:pt x="3806698" y="738632"/>
                  </a:lnTo>
                  <a:lnTo>
                    <a:pt x="3806698" y="740156"/>
                  </a:lnTo>
                  <a:lnTo>
                    <a:pt x="3805174" y="740156"/>
                  </a:lnTo>
                  <a:lnTo>
                    <a:pt x="3805174" y="1524"/>
                  </a:lnTo>
                  <a:lnTo>
                    <a:pt x="3806698" y="1524"/>
                  </a:lnTo>
                  <a:lnTo>
                    <a:pt x="3806698" y="3048"/>
                  </a:lnTo>
                  <a:lnTo>
                    <a:pt x="1524" y="3048"/>
                  </a:lnTo>
                  <a:close/>
                </a:path>
              </a:pathLst>
            </a:custGeom>
            <a:solidFill>
              <a:srgbClr val="20D69D"/>
            </a:solidFill>
          </p:spPr>
          <p:txBody>
            <a:bodyPr/>
            <a:lstStyle/>
            <a:p>
              <a:endParaRPr lang="es-AR"/>
            </a:p>
          </p:txBody>
        </p:sp>
        <p:sp>
          <p:nvSpPr>
            <p:cNvPr id="45" name="TextBox 45"/>
            <p:cNvSpPr txBox="1"/>
            <p:nvPr/>
          </p:nvSpPr>
          <p:spPr>
            <a:xfrm>
              <a:off x="0" y="-57150"/>
              <a:ext cx="3805168" cy="795814"/>
            </a:xfrm>
            <a:prstGeom prst="rect">
              <a:avLst/>
            </a:prstGeom>
          </p:spPr>
          <p:txBody>
            <a:bodyPr lIns="50800" tIns="50800" rIns="50800" bIns="50800" rtlCol="0" anchor="t"/>
            <a:lstStyle/>
            <a:p>
              <a:pPr algn="ctr">
                <a:lnSpc>
                  <a:spcPts val="3240"/>
                </a:lnSpc>
              </a:pPr>
              <a:r>
                <a:rPr lang="en-US" sz="2700" b="1">
                  <a:solidFill>
                    <a:srgbClr val="1C191E"/>
                  </a:solidFill>
                  <a:latin typeface="Arial Bold"/>
                  <a:ea typeface="Arial Bold"/>
                  <a:cs typeface="Arial Bold"/>
                  <a:sym typeface="Arial Bold"/>
                </a:rPr>
                <a:t>COMPROMISO</a:t>
              </a:r>
            </a:p>
          </p:txBody>
        </p:sp>
      </p:grpSp>
      <p:grpSp>
        <p:nvGrpSpPr>
          <p:cNvPr id="46" name="Group 46"/>
          <p:cNvGrpSpPr/>
          <p:nvPr/>
        </p:nvGrpSpPr>
        <p:grpSpPr>
          <a:xfrm>
            <a:off x="2237558" y="2972638"/>
            <a:ext cx="6736604" cy="553998"/>
            <a:chOff x="0" y="0"/>
            <a:chExt cx="8982138" cy="738664"/>
          </a:xfrm>
        </p:grpSpPr>
        <p:sp>
          <p:nvSpPr>
            <p:cNvPr id="47" name="Freeform 47"/>
            <p:cNvSpPr/>
            <p:nvPr/>
          </p:nvSpPr>
          <p:spPr>
            <a:xfrm>
              <a:off x="-1524" y="-1524"/>
              <a:ext cx="8985123" cy="741680"/>
            </a:xfrm>
            <a:custGeom>
              <a:avLst/>
              <a:gdLst/>
              <a:ahLst/>
              <a:cxnLst/>
              <a:rect l="l" t="t" r="r" b="b"/>
              <a:pathLst>
                <a:path w="8985123" h="741680">
                  <a:moveTo>
                    <a:pt x="1524" y="0"/>
                  </a:moveTo>
                  <a:lnTo>
                    <a:pt x="8983599" y="0"/>
                  </a:lnTo>
                  <a:cubicBezTo>
                    <a:pt x="8984488" y="0"/>
                    <a:pt x="8985123" y="762"/>
                    <a:pt x="8985123" y="1524"/>
                  </a:cubicBezTo>
                  <a:lnTo>
                    <a:pt x="8985123" y="740156"/>
                  </a:lnTo>
                  <a:cubicBezTo>
                    <a:pt x="8985123" y="741045"/>
                    <a:pt x="8984361" y="741680"/>
                    <a:pt x="8983599" y="741680"/>
                  </a:cubicBezTo>
                  <a:lnTo>
                    <a:pt x="1524" y="741680"/>
                  </a:lnTo>
                  <a:cubicBezTo>
                    <a:pt x="635" y="741680"/>
                    <a:pt x="0" y="740918"/>
                    <a:pt x="0" y="740156"/>
                  </a:cubicBezTo>
                  <a:lnTo>
                    <a:pt x="0" y="1524"/>
                  </a:lnTo>
                  <a:cubicBezTo>
                    <a:pt x="0" y="635"/>
                    <a:pt x="762" y="0"/>
                    <a:pt x="1524" y="0"/>
                  </a:cubicBezTo>
                  <a:moveTo>
                    <a:pt x="1524" y="3048"/>
                  </a:moveTo>
                  <a:lnTo>
                    <a:pt x="1524" y="1524"/>
                  </a:lnTo>
                  <a:lnTo>
                    <a:pt x="3048" y="1524"/>
                  </a:lnTo>
                  <a:lnTo>
                    <a:pt x="3048" y="740156"/>
                  </a:lnTo>
                  <a:lnTo>
                    <a:pt x="1524" y="740156"/>
                  </a:lnTo>
                  <a:lnTo>
                    <a:pt x="1524" y="738632"/>
                  </a:lnTo>
                  <a:lnTo>
                    <a:pt x="8983599" y="738632"/>
                  </a:lnTo>
                  <a:lnTo>
                    <a:pt x="8983599" y="740156"/>
                  </a:lnTo>
                  <a:lnTo>
                    <a:pt x="8982075" y="740156"/>
                  </a:lnTo>
                  <a:lnTo>
                    <a:pt x="8982075" y="1524"/>
                  </a:lnTo>
                  <a:lnTo>
                    <a:pt x="8983599" y="1524"/>
                  </a:lnTo>
                  <a:lnTo>
                    <a:pt x="8983599" y="3048"/>
                  </a:lnTo>
                  <a:lnTo>
                    <a:pt x="1524" y="3048"/>
                  </a:lnTo>
                  <a:close/>
                </a:path>
              </a:pathLst>
            </a:custGeom>
            <a:solidFill>
              <a:srgbClr val="20D69D"/>
            </a:solidFill>
          </p:spPr>
          <p:txBody>
            <a:bodyPr/>
            <a:lstStyle/>
            <a:p>
              <a:endParaRPr lang="es-AR"/>
            </a:p>
          </p:txBody>
        </p:sp>
        <p:sp>
          <p:nvSpPr>
            <p:cNvPr id="48" name="TextBox 48"/>
            <p:cNvSpPr txBox="1"/>
            <p:nvPr/>
          </p:nvSpPr>
          <p:spPr>
            <a:xfrm>
              <a:off x="0" y="-57150"/>
              <a:ext cx="8982138" cy="795814"/>
            </a:xfrm>
            <a:prstGeom prst="rect">
              <a:avLst/>
            </a:prstGeom>
          </p:spPr>
          <p:txBody>
            <a:bodyPr lIns="50800" tIns="50800" rIns="50800" bIns="50800" rtlCol="0" anchor="t"/>
            <a:lstStyle/>
            <a:p>
              <a:pPr algn="ctr">
                <a:lnSpc>
                  <a:spcPts val="3240"/>
                </a:lnSpc>
              </a:pPr>
              <a:r>
                <a:rPr lang="en-US" sz="2700" b="1">
                  <a:solidFill>
                    <a:srgbClr val="1C191E"/>
                  </a:solidFill>
                  <a:latin typeface="Arial Bold"/>
                  <a:ea typeface="Arial Bold"/>
                  <a:cs typeface="Arial Bold"/>
                  <a:sym typeface="Arial Bold"/>
                </a:rPr>
                <a:t>PARADIGMAS E INTERPRETACIONES</a:t>
              </a:r>
            </a:p>
          </p:txBody>
        </p:sp>
      </p:grpSp>
      <p:sp>
        <p:nvSpPr>
          <p:cNvPr id="49" name="Freeform 49"/>
          <p:cNvSpPr/>
          <p:nvPr/>
        </p:nvSpPr>
        <p:spPr>
          <a:xfrm>
            <a:off x="16118861" y="8361486"/>
            <a:ext cx="1793628" cy="1793628"/>
          </a:xfrm>
          <a:custGeom>
            <a:avLst/>
            <a:gdLst/>
            <a:ahLst/>
            <a:cxnLst/>
            <a:rect l="l" t="t" r="r" b="b"/>
            <a:pathLst>
              <a:path w="1793628" h="1793628">
                <a:moveTo>
                  <a:pt x="0" y="0"/>
                </a:moveTo>
                <a:lnTo>
                  <a:pt x="1793628" y="0"/>
                </a:lnTo>
                <a:lnTo>
                  <a:pt x="1793628" y="1793628"/>
                </a:lnTo>
                <a:lnTo>
                  <a:pt x="0" y="1793628"/>
                </a:lnTo>
                <a:lnTo>
                  <a:pt x="0" y="0"/>
                </a:lnTo>
                <a:close/>
              </a:path>
            </a:pathLst>
          </a:custGeom>
          <a:blipFill>
            <a:blip r:embed="rId3"/>
            <a:stretch>
              <a:fillRect/>
            </a:stretch>
          </a:blipFill>
        </p:spPr>
        <p:txBody>
          <a:bodyPr/>
          <a:lstStyle/>
          <a:p>
            <a:endParaRPr lang="es-AR"/>
          </a:p>
        </p:txBody>
      </p:sp>
    </p:spTree>
  </p:cSld>
  <p:clrMapOvr>
    <a:masterClrMapping/>
  </p:clrMapOvr>
  <p:transition>
    <p:fade/>
  </p:transition>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0741BA"/>
        </a:solidFill>
        <a:effectLst/>
      </p:bgPr>
    </p:bg>
    <p:spTree>
      <p:nvGrpSpPr>
        <p:cNvPr id="1" name=""/>
        <p:cNvGrpSpPr/>
        <p:nvPr/>
      </p:nvGrpSpPr>
      <p:grpSpPr>
        <a:xfrm>
          <a:off x="0" y="0"/>
          <a:ext cx="0" cy="0"/>
          <a:chOff x="0" y="0"/>
          <a:chExt cx="0" cy="0"/>
        </a:xfrm>
      </p:grpSpPr>
      <p:grpSp>
        <p:nvGrpSpPr>
          <p:cNvPr id="2" name="Group 2"/>
          <p:cNvGrpSpPr/>
          <p:nvPr/>
        </p:nvGrpSpPr>
        <p:grpSpPr>
          <a:xfrm>
            <a:off x="1257300" y="-107050"/>
            <a:ext cx="15773400" cy="1463464"/>
            <a:chOff x="0" y="0"/>
            <a:chExt cx="21031200" cy="1951286"/>
          </a:xfrm>
        </p:grpSpPr>
        <p:sp>
          <p:nvSpPr>
            <p:cNvPr id="3" name="Freeform 3"/>
            <p:cNvSpPr/>
            <p:nvPr/>
          </p:nvSpPr>
          <p:spPr>
            <a:xfrm>
              <a:off x="0" y="0"/>
              <a:ext cx="21031200" cy="1951286"/>
            </a:xfrm>
            <a:custGeom>
              <a:avLst/>
              <a:gdLst/>
              <a:ahLst/>
              <a:cxnLst/>
              <a:rect l="l" t="t" r="r" b="b"/>
              <a:pathLst>
                <a:path w="21031200" h="1951286">
                  <a:moveTo>
                    <a:pt x="0" y="0"/>
                  </a:moveTo>
                  <a:lnTo>
                    <a:pt x="21031200" y="0"/>
                  </a:lnTo>
                  <a:lnTo>
                    <a:pt x="21031200" y="1951286"/>
                  </a:lnTo>
                  <a:lnTo>
                    <a:pt x="0" y="1951286"/>
                  </a:lnTo>
                  <a:close/>
                </a:path>
              </a:pathLst>
            </a:custGeom>
            <a:solidFill>
              <a:srgbClr val="000000">
                <a:alpha val="0"/>
              </a:srgbClr>
            </a:solidFill>
          </p:spPr>
          <p:txBody>
            <a:bodyPr/>
            <a:lstStyle/>
            <a:p>
              <a:endParaRPr lang="es-AR"/>
            </a:p>
          </p:txBody>
        </p:sp>
        <p:sp>
          <p:nvSpPr>
            <p:cNvPr id="4" name="TextBox 4"/>
            <p:cNvSpPr txBox="1"/>
            <p:nvPr/>
          </p:nvSpPr>
          <p:spPr>
            <a:xfrm>
              <a:off x="0" y="-142875"/>
              <a:ext cx="21031200" cy="2094161"/>
            </a:xfrm>
            <a:prstGeom prst="rect">
              <a:avLst/>
            </a:prstGeom>
          </p:spPr>
          <p:txBody>
            <a:bodyPr lIns="0" tIns="0" rIns="0" bIns="0" rtlCol="0" anchor="ctr"/>
            <a:lstStyle/>
            <a:p>
              <a:pPr algn="ctr">
                <a:lnSpc>
                  <a:spcPts val="8640"/>
                </a:lnSpc>
              </a:pPr>
              <a:r>
                <a:rPr lang="en-US" sz="7200" b="1">
                  <a:solidFill>
                    <a:srgbClr val="F5F5F5"/>
                  </a:solidFill>
                  <a:latin typeface="Calibri (MS) Bold"/>
                  <a:ea typeface="Calibri (MS) Bold"/>
                  <a:cs typeface="Calibri (MS) Bold"/>
                  <a:sym typeface="Calibri (MS) Bold"/>
                </a:rPr>
                <a:t>ES IMPORTANTE ACLARAR </a:t>
              </a:r>
            </a:p>
          </p:txBody>
        </p:sp>
      </p:grpSp>
      <p:grpSp>
        <p:nvGrpSpPr>
          <p:cNvPr id="5" name="Group 5"/>
          <p:cNvGrpSpPr/>
          <p:nvPr/>
        </p:nvGrpSpPr>
        <p:grpSpPr>
          <a:xfrm>
            <a:off x="914400" y="2501912"/>
            <a:ext cx="6854056" cy="6854056"/>
            <a:chOff x="0" y="0"/>
            <a:chExt cx="9138742" cy="9138742"/>
          </a:xfrm>
        </p:grpSpPr>
        <p:sp>
          <p:nvSpPr>
            <p:cNvPr id="6" name="Freeform 6"/>
            <p:cNvSpPr/>
            <p:nvPr/>
          </p:nvSpPr>
          <p:spPr>
            <a:xfrm>
              <a:off x="0" y="0"/>
              <a:ext cx="4569333" cy="9138793"/>
            </a:xfrm>
            <a:custGeom>
              <a:avLst/>
              <a:gdLst/>
              <a:ahLst/>
              <a:cxnLst/>
              <a:rect l="l" t="t" r="r" b="b"/>
              <a:pathLst>
                <a:path w="4569333" h="9138793">
                  <a:moveTo>
                    <a:pt x="4569333" y="9138793"/>
                  </a:moveTo>
                  <a:cubicBezTo>
                    <a:pt x="2045716" y="9138793"/>
                    <a:pt x="0" y="7092950"/>
                    <a:pt x="0" y="4569333"/>
                  </a:cubicBezTo>
                  <a:cubicBezTo>
                    <a:pt x="0" y="2045716"/>
                    <a:pt x="2045716" y="0"/>
                    <a:pt x="4569333" y="0"/>
                  </a:cubicBezTo>
                  <a:lnTo>
                    <a:pt x="4569333" y="4569333"/>
                  </a:lnTo>
                  <a:close/>
                </a:path>
              </a:pathLst>
            </a:custGeom>
            <a:solidFill>
              <a:srgbClr val="F5F5F5"/>
            </a:solidFill>
          </p:spPr>
          <p:txBody>
            <a:bodyPr/>
            <a:lstStyle/>
            <a:p>
              <a:endParaRPr lang="es-AR"/>
            </a:p>
          </p:txBody>
        </p:sp>
      </p:grpSp>
      <p:grpSp>
        <p:nvGrpSpPr>
          <p:cNvPr id="7" name="Group 7"/>
          <p:cNvGrpSpPr/>
          <p:nvPr/>
        </p:nvGrpSpPr>
        <p:grpSpPr>
          <a:xfrm>
            <a:off x="4334284" y="2494768"/>
            <a:ext cx="13046458" cy="6868344"/>
            <a:chOff x="0" y="0"/>
            <a:chExt cx="17395278" cy="9157792"/>
          </a:xfrm>
        </p:grpSpPr>
        <p:sp>
          <p:nvSpPr>
            <p:cNvPr id="8" name="Freeform 8"/>
            <p:cNvSpPr/>
            <p:nvPr/>
          </p:nvSpPr>
          <p:spPr>
            <a:xfrm>
              <a:off x="9525" y="9525"/>
              <a:ext cx="17376267" cy="9138793"/>
            </a:xfrm>
            <a:custGeom>
              <a:avLst/>
              <a:gdLst/>
              <a:ahLst/>
              <a:cxnLst/>
              <a:rect l="l" t="t" r="r" b="b"/>
              <a:pathLst>
                <a:path w="17376267" h="9138793">
                  <a:moveTo>
                    <a:pt x="0" y="0"/>
                  </a:moveTo>
                  <a:lnTo>
                    <a:pt x="17376267" y="0"/>
                  </a:lnTo>
                  <a:lnTo>
                    <a:pt x="17376267" y="9138793"/>
                  </a:lnTo>
                  <a:lnTo>
                    <a:pt x="0" y="9138793"/>
                  </a:lnTo>
                  <a:close/>
                </a:path>
              </a:pathLst>
            </a:custGeom>
            <a:solidFill>
              <a:srgbClr val="0741BA">
                <a:alpha val="80784"/>
              </a:srgbClr>
            </a:solidFill>
          </p:spPr>
          <p:txBody>
            <a:bodyPr/>
            <a:lstStyle/>
            <a:p>
              <a:endParaRPr lang="es-AR"/>
            </a:p>
          </p:txBody>
        </p:sp>
        <p:sp>
          <p:nvSpPr>
            <p:cNvPr id="9" name="Freeform 9"/>
            <p:cNvSpPr/>
            <p:nvPr/>
          </p:nvSpPr>
          <p:spPr>
            <a:xfrm>
              <a:off x="0" y="0"/>
              <a:ext cx="17395317" cy="9157843"/>
            </a:xfrm>
            <a:custGeom>
              <a:avLst/>
              <a:gdLst/>
              <a:ahLst/>
              <a:cxnLst/>
              <a:rect l="l" t="t" r="r" b="b"/>
              <a:pathLst>
                <a:path w="17395317" h="9157843">
                  <a:moveTo>
                    <a:pt x="9525" y="0"/>
                  </a:moveTo>
                  <a:lnTo>
                    <a:pt x="17385792" y="0"/>
                  </a:lnTo>
                  <a:cubicBezTo>
                    <a:pt x="17390999" y="0"/>
                    <a:pt x="17395317" y="4318"/>
                    <a:pt x="17395317" y="9525"/>
                  </a:cubicBezTo>
                  <a:lnTo>
                    <a:pt x="17395317" y="9148318"/>
                  </a:lnTo>
                  <a:cubicBezTo>
                    <a:pt x="17395317" y="9153525"/>
                    <a:pt x="17390999" y="9157843"/>
                    <a:pt x="17385792" y="9157843"/>
                  </a:cubicBezTo>
                  <a:lnTo>
                    <a:pt x="9525" y="9157843"/>
                  </a:lnTo>
                  <a:cubicBezTo>
                    <a:pt x="4318" y="9157843"/>
                    <a:pt x="0" y="9153525"/>
                    <a:pt x="0" y="9148318"/>
                  </a:cubicBezTo>
                  <a:lnTo>
                    <a:pt x="0" y="9525"/>
                  </a:lnTo>
                  <a:cubicBezTo>
                    <a:pt x="0" y="4318"/>
                    <a:pt x="4318" y="0"/>
                    <a:pt x="9525" y="0"/>
                  </a:cubicBezTo>
                  <a:moveTo>
                    <a:pt x="9525" y="19050"/>
                  </a:moveTo>
                  <a:lnTo>
                    <a:pt x="9525" y="9525"/>
                  </a:lnTo>
                  <a:lnTo>
                    <a:pt x="19050" y="9525"/>
                  </a:lnTo>
                  <a:lnTo>
                    <a:pt x="19050" y="9148318"/>
                  </a:lnTo>
                  <a:lnTo>
                    <a:pt x="9525" y="9148318"/>
                  </a:lnTo>
                  <a:lnTo>
                    <a:pt x="9525" y="9138793"/>
                  </a:lnTo>
                  <a:lnTo>
                    <a:pt x="17385792" y="9138793"/>
                  </a:lnTo>
                  <a:lnTo>
                    <a:pt x="17385792" y="9148318"/>
                  </a:lnTo>
                  <a:lnTo>
                    <a:pt x="17376267" y="9148318"/>
                  </a:lnTo>
                  <a:lnTo>
                    <a:pt x="17376267" y="9525"/>
                  </a:lnTo>
                  <a:lnTo>
                    <a:pt x="17385792" y="9525"/>
                  </a:lnTo>
                  <a:lnTo>
                    <a:pt x="17385792" y="19050"/>
                  </a:lnTo>
                  <a:lnTo>
                    <a:pt x="9525" y="19050"/>
                  </a:lnTo>
                  <a:close/>
                </a:path>
              </a:pathLst>
            </a:custGeom>
            <a:solidFill>
              <a:srgbClr val="1C191E"/>
            </a:solidFill>
          </p:spPr>
          <p:txBody>
            <a:bodyPr/>
            <a:lstStyle/>
            <a:p>
              <a:endParaRPr lang="es-AR"/>
            </a:p>
          </p:txBody>
        </p:sp>
      </p:grpSp>
      <p:grpSp>
        <p:nvGrpSpPr>
          <p:cNvPr id="10" name="Group 10"/>
          <p:cNvGrpSpPr/>
          <p:nvPr/>
        </p:nvGrpSpPr>
        <p:grpSpPr>
          <a:xfrm>
            <a:off x="4334284" y="2494768"/>
            <a:ext cx="6530373" cy="6868344"/>
            <a:chOff x="0" y="0"/>
            <a:chExt cx="8707164" cy="9157792"/>
          </a:xfrm>
        </p:grpSpPr>
        <p:sp>
          <p:nvSpPr>
            <p:cNvPr id="11" name="Freeform 11"/>
            <p:cNvSpPr/>
            <p:nvPr/>
          </p:nvSpPr>
          <p:spPr>
            <a:xfrm>
              <a:off x="0" y="0"/>
              <a:ext cx="8707164" cy="9157792"/>
            </a:xfrm>
            <a:custGeom>
              <a:avLst/>
              <a:gdLst/>
              <a:ahLst/>
              <a:cxnLst/>
              <a:rect l="l" t="t" r="r" b="b"/>
              <a:pathLst>
                <a:path w="8707164" h="9157792">
                  <a:moveTo>
                    <a:pt x="0" y="0"/>
                  </a:moveTo>
                  <a:lnTo>
                    <a:pt x="8707164" y="0"/>
                  </a:lnTo>
                  <a:lnTo>
                    <a:pt x="8707164" y="9157792"/>
                  </a:lnTo>
                  <a:lnTo>
                    <a:pt x="0" y="9157792"/>
                  </a:lnTo>
                  <a:close/>
                </a:path>
              </a:pathLst>
            </a:custGeom>
            <a:solidFill>
              <a:srgbClr val="000000">
                <a:alpha val="0"/>
              </a:srgbClr>
            </a:solidFill>
          </p:spPr>
          <p:txBody>
            <a:bodyPr/>
            <a:lstStyle/>
            <a:p>
              <a:endParaRPr lang="es-AR"/>
            </a:p>
          </p:txBody>
        </p:sp>
        <p:sp>
          <p:nvSpPr>
            <p:cNvPr id="12" name="TextBox 12"/>
            <p:cNvSpPr txBox="1"/>
            <p:nvPr/>
          </p:nvSpPr>
          <p:spPr>
            <a:xfrm>
              <a:off x="0" y="-66675"/>
              <a:ext cx="8707164" cy="9224467"/>
            </a:xfrm>
            <a:prstGeom prst="rect">
              <a:avLst/>
            </a:prstGeom>
          </p:spPr>
          <p:txBody>
            <a:bodyPr lIns="0" tIns="0" rIns="0" bIns="0" rtlCol="0" anchor="ctr"/>
            <a:lstStyle/>
            <a:p>
              <a:pPr algn="ctr">
                <a:lnSpc>
                  <a:spcPts val="9396"/>
                </a:lnSpc>
              </a:pPr>
              <a:r>
                <a:rPr lang="en-US" sz="8700" b="1">
                  <a:solidFill>
                    <a:srgbClr val="F5F5F5"/>
                  </a:solidFill>
                  <a:latin typeface="Arial Bold"/>
                  <a:ea typeface="Arial Bold"/>
                  <a:cs typeface="Arial Bold"/>
                  <a:sym typeface="Arial Bold"/>
                </a:rPr>
                <a:t>OBJETIVO</a:t>
              </a:r>
            </a:p>
          </p:txBody>
        </p:sp>
      </p:grpSp>
      <p:grpSp>
        <p:nvGrpSpPr>
          <p:cNvPr id="13" name="Group 13"/>
          <p:cNvGrpSpPr/>
          <p:nvPr/>
        </p:nvGrpSpPr>
        <p:grpSpPr>
          <a:xfrm>
            <a:off x="10289939" y="2547571"/>
            <a:ext cx="7807003" cy="7027561"/>
            <a:chOff x="0" y="0"/>
            <a:chExt cx="10409337" cy="9370082"/>
          </a:xfrm>
        </p:grpSpPr>
        <p:sp>
          <p:nvSpPr>
            <p:cNvPr id="14" name="Freeform 14"/>
            <p:cNvSpPr/>
            <p:nvPr/>
          </p:nvSpPr>
          <p:spPr>
            <a:xfrm>
              <a:off x="0" y="0"/>
              <a:ext cx="10409337" cy="9370082"/>
            </a:xfrm>
            <a:custGeom>
              <a:avLst/>
              <a:gdLst/>
              <a:ahLst/>
              <a:cxnLst/>
              <a:rect l="l" t="t" r="r" b="b"/>
              <a:pathLst>
                <a:path w="10409337" h="9370082">
                  <a:moveTo>
                    <a:pt x="0" y="0"/>
                  </a:moveTo>
                  <a:lnTo>
                    <a:pt x="10409337" y="0"/>
                  </a:lnTo>
                  <a:lnTo>
                    <a:pt x="10409337" y="9370082"/>
                  </a:lnTo>
                  <a:lnTo>
                    <a:pt x="0" y="9370082"/>
                  </a:lnTo>
                  <a:close/>
                </a:path>
              </a:pathLst>
            </a:custGeom>
            <a:solidFill>
              <a:srgbClr val="000000">
                <a:alpha val="0"/>
              </a:srgbClr>
            </a:solidFill>
          </p:spPr>
          <p:txBody>
            <a:bodyPr/>
            <a:lstStyle/>
            <a:p>
              <a:endParaRPr lang="es-AR"/>
            </a:p>
          </p:txBody>
        </p:sp>
        <p:sp>
          <p:nvSpPr>
            <p:cNvPr id="15" name="TextBox 15"/>
            <p:cNvSpPr txBox="1"/>
            <p:nvPr/>
          </p:nvSpPr>
          <p:spPr>
            <a:xfrm>
              <a:off x="0" y="123825"/>
              <a:ext cx="10409337" cy="9246257"/>
            </a:xfrm>
            <a:prstGeom prst="rect">
              <a:avLst/>
            </a:prstGeom>
          </p:spPr>
          <p:txBody>
            <a:bodyPr lIns="0" tIns="0" rIns="0" bIns="0" rtlCol="0" anchor="t"/>
            <a:lstStyle/>
            <a:p>
              <a:pPr marL="1411605" lvl="2" indent="-470535" algn="l">
                <a:lnSpc>
                  <a:spcPts val="7644"/>
                </a:lnSpc>
                <a:buFont typeface="Arial"/>
                <a:buChar char="⚬"/>
              </a:pPr>
              <a:r>
                <a:rPr lang="en-US" sz="7800" b="1" spc="202">
                  <a:solidFill>
                    <a:srgbClr val="F5F5F5"/>
                  </a:solidFill>
                  <a:latin typeface="Arimo Bold"/>
                  <a:ea typeface="Arimo Bold"/>
                  <a:cs typeface="Arimo Bold"/>
                  <a:sym typeface="Arimo Bold"/>
                </a:rPr>
                <a:t>¿Que quiere que pase?</a:t>
              </a:r>
            </a:p>
            <a:p>
              <a:pPr marL="1411605" lvl="2" indent="-470535" algn="l">
                <a:lnSpc>
                  <a:spcPts val="7644"/>
                </a:lnSpc>
                <a:buFont typeface="Arial"/>
                <a:buChar char="⚬"/>
              </a:pPr>
              <a:endParaRPr lang="en-US" sz="7800" b="1" spc="202">
                <a:solidFill>
                  <a:srgbClr val="F5F5F5"/>
                </a:solidFill>
                <a:latin typeface="Arimo Bold"/>
                <a:ea typeface="Arimo Bold"/>
                <a:cs typeface="Arimo Bold"/>
                <a:sym typeface="Arimo Bold"/>
              </a:endParaRPr>
            </a:p>
            <a:p>
              <a:pPr marL="1411605" lvl="2" indent="-470535" algn="l">
                <a:lnSpc>
                  <a:spcPts val="9360"/>
                </a:lnSpc>
                <a:buFont typeface="Arial"/>
                <a:buChar char="⚬"/>
              </a:pPr>
              <a:r>
                <a:rPr lang="en-US" sz="7800" b="1">
                  <a:solidFill>
                    <a:srgbClr val="F5F5F5"/>
                  </a:solidFill>
                  <a:latin typeface="Arimo Bold"/>
                  <a:ea typeface="Arimo Bold"/>
                  <a:cs typeface="Arimo Bold"/>
                  <a:sym typeface="Arimo Bold"/>
                </a:rPr>
                <a:t>¿De qué quiere ser capaz?</a:t>
              </a:r>
            </a:p>
          </p:txBody>
        </p:sp>
      </p:grpSp>
      <p:grpSp>
        <p:nvGrpSpPr>
          <p:cNvPr id="16" name="Group 16"/>
          <p:cNvGrpSpPr/>
          <p:nvPr/>
        </p:nvGrpSpPr>
        <p:grpSpPr>
          <a:xfrm>
            <a:off x="697633" y="2187452"/>
            <a:ext cx="3715270" cy="7387680"/>
            <a:chOff x="0" y="0"/>
            <a:chExt cx="4953694" cy="9850240"/>
          </a:xfrm>
        </p:grpSpPr>
        <p:sp>
          <p:nvSpPr>
            <p:cNvPr id="17" name="Freeform 17"/>
            <p:cNvSpPr/>
            <p:nvPr/>
          </p:nvSpPr>
          <p:spPr>
            <a:xfrm>
              <a:off x="28575" y="28575"/>
              <a:ext cx="4896485" cy="9793097"/>
            </a:xfrm>
            <a:custGeom>
              <a:avLst/>
              <a:gdLst/>
              <a:ahLst/>
              <a:cxnLst/>
              <a:rect l="l" t="t" r="r" b="b"/>
              <a:pathLst>
                <a:path w="4896485" h="9793097">
                  <a:moveTo>
                    <a:pt x="4896485" y="0"/>
                  </a:moveTo>
                  <a:lnTo>
                    <a:pt x="0" y="0"/>
                  </a:lnTo>
                  <a:lnTo>
                    <a:pt x="0" y="9793097"/>
                  </a:lnTo>
                  <a:lnTo>
                    <a:pt x="4896485" y="9793097"/>
                  </a:lnTo>
                  <a:close/>
                </a:path>
              </a:pathLst>
            </a:custGeom>
            <a:solidFill>
              <a:srgbClr val="1895D2"/>
            </a:solidFill>
          </p:spPr>
          <p:txBody>
            <a:bodyPr/>
            <a:lstStyle/>
            <a:p>
              <a:endParaRPr lang="es-AR"/>
            </a:p>
          </p:txBody>
        </p:sp>
        <p:sp>
          <p:nvSpPr>
            <p:cNvPr id="18" name="Freeform 18"/>
            <p:cNvSpPr/>
            <p:nvPr/>
          </p:nvSpPr>
          <p:spPr>
            <a:xfrm>
              <a:off x="4507103" y="2933827"/>
              <a:ext cx="303149" cy="562356"/>
            </a:xfrm>
            <a:custGeom>
              <a:avLst/>
              <a:gdLst/>
              <a:ahLst/>
              <a:cxnLst/>
              <a:rect l="l" t="t" r="r" b="b"/>
              <a:pathLst>
                <a:path w="303149" h="562356">
                  <a:moveTo>
                    <a:pt x="0" y="0"/>
                  </a:moveTo>
                  <a:lnTo>
                    <a:pt x="303149" y="562356"/>
                  </a:lnTo>
                </a:path>
              </a:pathLst>
            </a:custGeom>
            <a:solidFill>
              <a:srgbClr val="000000">
                <a:alpha val="0"/>
              </a:srgbClr>
            </a:solidFill>
          </p:spPr>
          <p:txBody>
            <a:bodyPr/>
            <a:lstStyle/>
            <a:p>
              <a:endParaRPr lang="es-AR"/>
            </a:p>
          </p:txBody>
        </p:sp>
        <p:sp>
          <p:nvSpPr>
            <p:cNvPr id="19" name="Freeform 19"/>
            <p:cNvSpPr/>
            <p:nvPr/>
          </p:nvSpPr>
          <p:spPr>
            <a:xfrm>
              <a:off x="0" y="0"/>
              <a:ext cx="4953635" cy="9850247"/>
            </a:xfrm>
            <a:custGeom>
              <a:avLst/>
              <a:gdLst/>
              <a:ahLst/>
              <a:cxnLst/>
              <a:rect l="l" t="t" r="r" b="b"/>
              <a:pathLst>
                <a:path w="4953635" h="9850247">
                  <a:moveTo>
                    <a:pt x="4925060" y="57150"/>
                  </a:moveTo>
                  <a:lnTo>
                    <a:pt x="28575" y="57150"/>
                  </a:lnTo>
                  <a:lnTo>
                    <a:pt x="28575" y="28575"/>
                  </a:lnTo>
                  <a:lnTo>
                    <a:pt x="57150" y="28575"/>
                  </a:lnTo>
                  <a:lnTo>
                    <a:pt x="57150" y="9821672"/>
                  </a:lnTo>
                  <a:lnTo>
                    <a:pt x="28575" y="9821672"/>
                  </a:lnTo>
                  <a:lnTo>
                    <a:pt x="28575" y="9793097"/>
                  </a:lnTo>
                  <a:lnTo>
                    <a:pt x="4925060" y="9793097"/>
                  </a:lnTo>
                  <a:lnTo>
                    <a:pt x="4925060" y="9821672"/>
                  </a:lnTo>
                  <a:lnTo>
                    <a:pt x="4896485" y="9821672"/>
                  </a:lnTo>
                  <a:lnTo>
                    <a:pt x="4896485" y="28575"/>
                  </a:lnTo>
                  <a:lnTo>
                    <a:pt x="4925060" y="28575"/>
                  </a:lnTo>
                  <a:lnTo>
                    <a:pt x="4925060" y="57150"/>
                  </a:lnTo>
                  <a:moveTo>
                    <a:pt x="4925060" y="0"/>
                  </a:moveTo>
                  <a:cubicBezTo>
                    <a:pt x="4940808" y="0"/>
                    <a:pt x="4953635" y="12827"/>
                    <a:pt x="4953635" y="28575"/>
                  </a:cubicBezTo>
                  <a:lnTo>
                    <a:pt x="4953635" y="9821672"/>
                  </a:lnTo>
                  <a:cubicBezTo>
                    <a:pt x="4953635" y="9837420"/>
                    <a:pt x="4940808" y="9850247"/>
                    <a:pt x="4925060" y="9850247"/>
                  </a:cubicBezTo>
                  <a:lnTo>
                    <a:pt x="28575" y="9850247"/>
                  </a:lnTo>
                  <a:cubicBezTo>
                    <a:pt x="12827" y="9850247"/>
                    <a:pt x="0" y="9837420"/>
                    <a:pt x="0" y="9821672"/>
                  </a:cubicBezTo>
                  <a:lnTo>
                    <a:pt x="0" y="28575"/>
                  </a:lnTo>
                  <a:cubicBezTo>
                    <a:pt x="0" y="12827"/>
                    <a:pt x="12827" y="0"/>
                    <a:pt x="28575" y="0"/>
                  </a:cubicBezTo>
                  <a:lnTo>
                    <a:pt x="4925060" y="0"/>
                  </a:lnTo>
                  <a:close/>
                </a:path>
              </a:pathLst>
            </a:custGeom>
            <a:solidFill>
              <a:srgbClr val="18205E"/>
            </a:solidFill>
          </p:spPr>
          <p:txBody>
            <a:bodyPr/>
            <a:lstStyle/>
            <a:p>
              <a:endParaRPr lang="es-AR"/>
            </a:p>
          </p:txBody>
        </p:sp>
        <p:sp>
          <p:nvSpPr>
            <p:cNvPr id="20" name="Freeform 20"/>
            <p:cNvSpPr/>
            <p:nvPr/>
          </p:nvSpPr>
          <p:spPr>
            <a:xfrm>
              <a:off x="4481957" y="2920238"/>
              <a:ext cx="353441" cy="589534"/>
            </a:xfrm>
            <a:custGeom>
              <a:avLst/>
              <a:gdLst/>
              <a:ahLst/>
              <a:cxnLst/>
              <a:rect l="l" t="t" r="r" b="b"/>
              <a:pathLst>
                <a:path w="353441" h="589534">
                  <a:moveTo>
                    <a:pt x="50292" y="0"/>
                  </a:moveTo>
                  <a:lnTo>
                    <a:pt x="353441" y="562356"/>
                  </a:lnTo>
                  <a:lnTo>
                    <a:pt x="303149" y="589534"/>
                  </a:lnTo>
                  <a:lnTo>
                    <a:pt x="0" y="27178"/>
                  </a:lnTo>
                  <a:close/>
                </a:path>
              </a:pathLst>
            </a:custGeom>
            <a:solidFill>
              <a:srgbClr val="18205E"/>
            </a:solidFill>
          </p:spPr>
          <p:txBody>
            <a:bodyPr/>
            <a:lstStyle/>
            <a:p>
              <a:endParaRPr lang="es-AR" dirty="0"/>
            </a:p>
          </p:txBody>
        </p:sp>
        <p:sp>
          <p:nvSpPr>
            <p:cNvPr id="21" name="TextBox 21"/>
            <p:cNvSpPr txBox="1"/>
            <p:nvPr/>
          </p:nvSpPr>
          <p:spPr>
            <a:xfrm>
              <a:off x="0" y="-28575"/>
              <a:ext cx="4953694" cy="9878815"/>
            </a:xfrm>
            <a:prstGeom prst="rect">
              <a:avLst/>
            </a:prstGeom>
          </p:spPr>
          <p:txBody>
            <a:bodyPr lIns="50800" tIns="50800" rIns="50800" bIns="50800" rtlCol="0" anchor="ctr"/>
            <a:lstStyle/>
            <a:p>
              <a:pPr algn="ctr">
                <a:lnSpc>
                  <a:spcPts val="5639"/>
                </a:lnSpc>
              </a:pPr>
              <a:r>
                <a:rPr lang="en-US" sz="4699" dirty="0" err="1">
                  <a:solidFill>
                    <a:srgbClr val="F5F5F5"/>
                  </a:solidFill>
                  <a:latin typeface="Arimo"/>
                  <a:ea typeface="Arimo"/>
                  <a:cs typeface="Arimo"/>
                  <a:sym typeface="Arimo"/>
                </a:rPr>
                <a:t>Aquí</a:t>
              </a:r>
              <a:r>
                <a:rPr lang="en-US" sz="4699" dirty="0">
                  <a:solidFill>
                    <a:srgbClr val="F5F5F5"/>
                  </a:solidFill>
                  <a:latin typeface="Arimo"/>
                  <a:ea typeface="Arimo"/>
                  <a:cs typeface="Arimo"/>
                  <a:sym typeface="Arimo"/>
                </a:rPr>
                <a:t> </a:t>
              </a:r>
              <a:r>
                <a:rPr lang="en-US" sz="4699" dirty="0" err="1">
                  <a:solidFill>
                    <a:srgbClr val="F5F5F5"/>
                  </a:solidFill>
                  <a:latin typeface="Arimo"/>
                  <a:ea typeface="Arimo"/>
                  <a:cs typeface="Arimo"/>
                  <a:sym typeface="Arimo"/>
                </a:rPr>
                <a:t>está</a:t>
              </a:r>
              <a:r>
                <a:rPr lang="en-US" sz="4699" dirty="0">
                  <a:solidFill>
                    <a:srgbClr val="F5F5F5"/>
                  </a:solidFill>
                  <a:latin typeface="Arimo"/>
                  <a:ea typeface="Arimo"/>
                  <a:cs typeface="Arimo"/>
                  <a:sym typeface="Arimo"/>
                </a:rPr>
                <a:t> </a:t>
              </a:r>
              <a:r>
                <a:rPr lang="en-US" sz="4699" dirty="0" err="1">
                  <a:solidFill>
                    <a:srgbClr val="F5F5F5"/>
                  </a:solidFill>
                  <a:latin typeface="Arimo"/>
                  <a:ea typeface="Arimo"/>
                  <a:cs typeface="Arimo"/>
                  <a:sym typeface="Arimo"/>
                </a:rPr>
                <a:t>su</a:t>
              </a:r>
              <a:r>
                <a:rPr lang="en-US" sz="4699" dirty="0">
                  <a:solidFill>
                    <a:srgbClr val="F5F5F5"/>
                  </a:solidFill>
                  <a:latin typeface="Arimo"/>
                  <a:ea typeface="Arimo"/>
                  <a:cs typeface="Arimo"/>
                  <a:sym typeface="Arimo"/>
                </a:rPr>
                <a:t> </a:t>
              </a:r>
              <a:r>
                <a:rPr lang="en-US" sz="4699" dirty="0" err="1">
                  <a:solidFill>
                    <a:srgbClr val="F5F5F5"/>
                  </a:solidFill>
                  <a:latin typeface="Arimo"/>
                  <a:ea typeface="Arimo"/>
                  <a:cs typeface="Arimo"/>
                  <a:sym typeface="Arimo"/>
                </a:rPr>
                <a:t>compromiso</a:t>
              </a:r>
              <a:r>
                <a:rPr lang="en-US" sz="4699" dirty="0">
                  <a:solidFill>
                    <a:srgbClr val="F5F5F5"/>
                  </a:solidFill>
                  <a:latin typeface="Arimo"/>
                  <a:ea typeface="Arimo"/>
                  <a:cs typeface="Arimo"/>
                  <a:sym typeface="Arimo"/>
                </a:rPr>
                <a:t>.</a:t>
              </a:r>
            </a:p>
            <a:p>
              <a:pPr algn="ctr">
                <a:lnSpc>
                  <a:spcPts val="4320"/>
                </a:lnSpc>
              </a:pPr>
              <a:endParaRPr lang="en-US" sz="4699" dirty="0">
                <a:solidFill>
                  <a:srgbClr val="F5F5F5"/>
                </a:solidFill>
                <a:latin typeface="Arimo"/>
                <a:ea typeface="Arimo"/>
                <a:cs typeface="Arimo"/>
                <a:sym typeface="Arimo"/>
              </a:endParaRPr>
            </a:p>
            <a:p>
              <a:pPr algn="ctr">
                <a:lnSpc>
                  <a:spcPts val="4320"/>
                </a:lnSpc>
              </a:pPr>
              <a:endParaRPr lang="en-US" sz="4699" dirty="0">
                <a:solidFill>
                  <a:srgbClr val="F5F5F5"/>
                </a:solidFill>
                <a:latin typeface="Arimo"/>
                <a:ea typeface="Arimo"/>
                <a:cs typeface="Arimo"/>
                <a:sym typeface="Arimo"/>
              </a:endParaRPr>
            </a:p>
          </p:txBody>
        </p:sp>
      </p:grpSp>
    </p:spTree>
  </p:cSld>
  <p:clrMapOvr>
    <a:masterClrMapping/>
  </p:clrMapOvr>
  <p:transition>
    <p:fade/>
  </p:transition>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0741BA"/>
        </a:solidFill>
        <a:effectLst/>
      </p:bgPr>
    </p:bg>
    <p:spTree>
      <p:nvGrpSpPr>
        <p:cNvPr id="1" name=""/>
        <p:cNvGrpSpPr/>
        <p:nvPr/>
      </p:nvGrpSpPr>
      <p:grpSpPr>
        <a:xfrm>
          <a:off x="0" y="0"/>
          <a:ext cx="0" cy="0"/>
          <a:chOff x="0" y="0"/>
          <a:chExt cx="0" cy="0"/>
        </a:xfrm>
      </p:grpSpPr>
      <p:grpSp>
        <p:nvGrpSpPr>
          <p:cNvPr id="2" name="Group 2"/>
          <p:cNvGrpSpPr/>
          <p:nvPr/>
        </p:nvGrpSpPr>
        <p:grpSpPr>
          <a:xfrm>
            <a:off x="0" y="696183"/>
            <a:ext cx="18433032" cy="1546824"/>
            <a:chOff x="0" y="0"/>
            <a:chExt cx="24577376" cy="2062432"/>
          </a:xfrm>
        </p:grpSpPr>
        <p:sp>
          <p:nvSpPr>
            <p:cNvPr id="3" name="Freeform 3"/>
            <p:cNvSpPr/>
            <p:nvPr/>
          </p:nvSpPr>
          <p:spPr>
            <a:xfrm>
              <a:off x="0" y="0"/>
              <a:ext cx="24577376" cy="2062432"/>
            </a:xfrm>
            <a:custGeom>
              <a:avLst/>
              <a:gdLst/>
              <a:ahLst/>
              <a:cxnLst/>
              <a:rect l="l" t="t" r="r" b="b"/>
              <a:pathLst>
                <a:path w="24577376" h="2062432">
                  <a:moveTo>
                    <a:pt x="0" y="0"/>
                  </a:moveTo>
                  <a:lnTo>
                    <a:pt x="24577376" y="0"/>
                  </a:lnTo>
                  <a:lnTo>
                    <a:pt x="24577376" y="2062432"/>
                  </a:lnTo>
                  <a:lnTo>
                    <a:pt x="0" y="2062432"/>
                  </a:lnTo>
                  <a:close/>
                </a:path>
              </a:pathLst>
            </a:custGeom>
            <a:solidFill>
              <a:srgbClr val="000000">
                <a:alpha val="0"/>
              </a:srgbClr>
            </a:solidFill>
          </p:spPr>
          <p:txBody>
            <a:bodyPr/>
            <a:lstStyle/>
            <a:p>
              <a:endParaRPr lang="es-AR"/>
            </a:p>
          </p:txBody>
        </p:sp>
        <p:sp>
          <p:nvSpPr>
            <p:cNvPr id="4" name="TextBox 4"/>
            <p:cNvSpPr txBox="1"/>
            <p:nvPr/>
          </p:nvSpPr>
          <p:spPr>
            <a:xfrm>
              <a:off x="0" y="38100"/>
              <a:ext cx="24577376" cy="2024332"/>
            </a:xfrm>
            <a:prstGeom prst="rect">
              <a:avLst/>
            </a:prstGeom>
          </p:spPr>
          <p:txBody>
            <a:bodyPr lIns="0" tIns="0" rIns="0" bIns="0" rtlCol="0" anchor="b"/>
            <a:lstStyle/>
            <a:p>
              <a:pPr algn="ctr">
                <a:lnSpc>
                  <a:spcPts val="5977"/>
                </a:lnSpc>
              </a:pPr>
              <a:r>
                <a:rPr lang="en-US" sz="5534" b="1">
                  <a:solidFill>
                    <a:srgbClr val="F5F5F5"/>
                  </a:solidFill>
                  <a:latin typeface="Arimo Bold"/>
                  <a:ea typeface="Arimo Bold"/>
                  <a:cs typeface="Arimo Bold"/>
                  <a:sym typeface="Arimo Bold"/>
                </a:rPr>
                <a:t>4 PREGUNTAS ÚTILES PARA INICIAR </a:t>
              </a:r>
            </a:p>
          </p:txBody>
        </p:sp>
      </p:grpSp>
      <p:grpSp>
        <p:nvGrpSpPr>
          <p:cNvPr id="5" name="Group 5"/>
          <p:cNvGrpSpPr/>
          <p:nvPr/>
        </p:nvGrpSpPr>
        <p:grpSpPr>
          <a:xfrm>
            <a:off x="1170231" y="2826067"/>
            <a:ext cx="4913502" cy="4279962"/>
            <a:chOff x="0" y="0"/>
            <a:chExt cx="6551336" cy="5706616"/>
          </a:xfrm>
        </p:grpSpPr>
        <p:sp>
          <p:nvSpPr>
            <p:cNvPr id="6" name="Freeform 6"/>
            <p:cNvSpPr/>
            <p:nvPr/>
          </p:nvSpPr>
          <p:spPr>
            <a:xfrm>
              <a:off x="0" y="0"/>
              <a:ext cx="6552692" cy="5706618"/>
            </a:xfrm>
            <a:custGeom>
              <a:avLst/>
              <a:gdLst/>
              <a:ahLst/>
              <a:cxnLst/>
              <a:rect l="l" t="t" r="r" b="b"/>
              <a:pathLst>
                <a:path w="6552692" h="5706618">
                  <a:moveTo>
                    <a:pt x="0" y="0"/>
                  </a:moveTo>
                  <a:lnTo>
                    <a:pt x="6550025" y="0"/>
                  </a:lnTo>
                  <a:cubicBezTo>
                    <a:pt x="6552692" y="266319"/>
                    <a:pt x="6548755" y="505206"/>
                    <a:pt x="6551295" y="771525"/>
                  </a:cubicBezTo>
                  <a:lnTo>
                    <a:pt x="811530" y="768858"/>
                  </a:lnTo>
                  <a:lnTo>
                    <a:pt x="811530" y="5706618"/>
                  </a:lnTo>
                  <a:lnTo>
                    <a:pt x="0" y="5706618"/>
                  </a:lnTo>
                  <a:close/>
                </a:path>
              </a:pathLst>
            </a:custGeom>
            <a:solidFill>
              <a:srgbClr val="F5F5F5"/>
            </a:solidFill>
          </p:spPr>
          <p:txBody>
            <a:bodyPr/>
            <a:lstStyle/>
            <a:p>
              <a:endParaRPr lang="es-AR"/>
            </a:p>
          </p:txBody>
        </p:sp>
      </p:grpSp>
      <p:grpSp>
        <p:nvGrpSpPr>
          <p:cNvPr id="7" name="Group 7"/>
          <p:cNvGrpSpPr/>
          <p:nvPr/>
        </p:nvGrpSpPr>
        <p:grpSpPr>
          <a:xfrm>
            <a:off x="2224155" y="3943122"/>
            <a:ext cx="4864428" cy="4242234"/>
            <a:chOff x="0" y="0"/>
            <a:chExt cx="6485904" cy="5656312"/>
          </a:xfrm>
        </p:grpSpPr>
        <p:sp>
          <p:nvSpPr>
            <p:cNvPr id="8" name="Freeform 8"/>
            <p:cNvSpPr/>
            <p:nvPr/>
          </p:nvSpPr>
          <p:spPr>
            <a:xfrm>
              <a:off x="0" y="0"/>
              <a:ext cx="6485890" cy="5656326"/>
            </a:xfrm>
            <a:custGeom>
              <a:avLst/>
              <a:gdLst/>
              <a:ahLst/>
              <a:cxnLst/>
              <a:rect l="l" t="t" r="r" b="b"/>
              <a:pathLst>
                <a:path w="6485890" h="5656326">
                  <a:moveTo>
                    <a:pt x="5674360" y="0"/>
                  </a:moveTo>
                  <a:lnTo>
                    <a:pt x="6485890" y="0"/>
                  </a:lnTo>
                  <a:lnTo>
                    <a:pt x="6485890" y="5656326"/>
                  </a:lnTo>
                  <a:lnTo>
                    <a:pt x="0" y="5656326"/>
                  </a:lnTo>
                  <a:lnTo>
                    <a:pt x="0" y="4885690"/>
                  </a:lnTo>
                  <a:lnTo>
                    <a:pt x="5674360" y="4886579"/>
                  </a:lnTo>
                  <a:close/>
                </a:path>
              </a:pathLst>
            </a:custGeom>
            <a:solidFill>
              <a:srgbClr val="F5F5F5"/>
            </a:solidFill>
          </p:spPr>
          <p:txBody>
            <a:bodyPr/>
            <a:lstStyle/>
            <a:p>
              <a:endParaRPr lang="es-AR"/>
            </a:p>
          </p:txBody>
        </p:sp>
      </p:grpSp>
      <p:grpSp>
        <p:nvGrpSpPr>
          <p:cNvPr id="9" name="Group 9"/>
          <p:cNvGrpSpPr/>
          <p:nvPr/>
        </p:nvGrpSpPr>
        <p:grpSpPr>
          <a:xfrm>
            <a:off x="8292356" y="3199284"/>
            <a:ext cx="9124784" cy="6264694"/>
            <a:chOff x="0" y="0"/>
            <a:chExt cx="12166379" cy="8352926"/>
          </a:xfrm>
        </p:grpSpPr>
        <p:sp>
          <p:nvSpPr>
            <p:cNvPr id="10" name="Freeform 10"/>
            <p:cNvSpPr/>
            <p:nvPr/>
          </p:nvSpPr>
          <p:spPr>
            <a:xfrm>
              <a:off x="0" y="0"/>
              <a:ext cx="12166379" cy="8352926"/>
            </a:xfrm>
            <a:custGeom>
              <a:avLst/>
              <a:gdLst/>
              <a:ahLst/>
              <a:cxnLst/>
              <a:rect l="l" t="t" r="r" b="b"/>
              <a:pathLst>
                <a:path w="12166379" h="8352926">
                  <a:moveTo>
                    <a:pt x="0" y="0"/>
                  </a:moveTo>
                  <a:lnTo>
                    <a:pt x="12166379" y="0"/>
                  </a:lnTo>
                  <a:lnTo>
                    <a:pt x="12166379" y="8352926"/>
                  </a:lnTo>
                  <a:lnTo>
                    <a:pt x="0" y="8352926"/>
                  </a:lnTo>
                  <a:close/>
                </a:path>
              </a:pathLst>
            </a:custGeom>
            <a:solidFill>
              <a:srgbClr val="000000">
                <a:alpha val="0"/>
              </a:srgbClr>
            </a:solidFill>
          </p:spPr>
          <p:txBody>
            <a:bodyPr/>
            <a:lstStyle/>
            <a:p>
              <a:endParaRPr lang="es-AR"/>
            </a:p>
          </p:txBody>
        </p:sp>
        <p:sp>
          <p:nvSpPr>
            <p:cNvPr id="11" name="TextBox 11"/>
            <p:cNvSpPr txBox="1"/>
            <p:nvPr/>
          </p:nvSpPr>
          <p:spPr>
            <a:xfrm>
              <a:off x="0" y="-95250"/>
              <a:ext cx="12166379" cy="8448176"/>
            </a:xfrm>
            <a:prstGeom prst="rect">
              <a:avLst/>
            </a:prstGeom>
          </p:spPr>
          <p:txBody>
            <a:bodyPr lIns="0" tIns="0" rIns="0" bIns="0" rtlCol="0" anchor="ctr"/>
            <a:lstStyle/>
            <a:p>
              <a:pPr marL="850580" lvl="1" indent="-425290" algn="l">
                <a:lnSpc>
                  <a:spcPts val="5639"/>
                </a:lnSpc>
                <a:buAutoNum type="arabicPeriod"/>
              </a:pPr>
              <a:r>
                <a:rPr lang="en-US" sz="4699" b="1">
                  <a:solidFill>
                    <a:srgbClr val="F5F5F5"/>
                  </a:solidFill>
                  <a:latin typeface="Calibri (MS) Bold"/>
                  <a:ea typeface="Calibri (MS) Bold"/>
                  <a:cs typeface="Calibri (MS) Bold"/>
                  <a:sym typeface="Calibri (MS) Bold"/>
                </a:rPr>
                <a:t>¿Qué quiere trabajar?</a:t>
              </a:r>
            </a:p>
            <a:p>
              <a:pPr marL="850580" lvl="1" indent="-425290" algn="l">
                <a:lnSpc>
                  <a:spcPts val="5639"/>
                </a:lnSpc>
                <a:buAutoNum type="arabicPeriod"/>
              </a:pPr>
              <a:r>
                <a:rPr lang="en-US" sz="4699" b="1">
                  <a:solidFill>
                    <a:srgbClr val="F5F5F5"/>
                  </a:solidFill>
                  <a:latin typeface="Calibri (MS) Bold"/>
                  <a:ea typeface="Calibri (MS) Bold"/>
                  <a:cs typeface="Calibri (MS) Bold"/>
                  <a:sym typeface="Calibri (MS) Bold"/>
                </a:rPr>
                <a:t>¿Para qué lo quiere trabajar?</a:t>
              </a:r>
            </a:p>
            <a:p>
              <a:pPr marL="850580" lvl="1" indent="-425290" algn="l">
                <a:lnSpc>
                  <a:spcPts val="5639"/>
                </a:lnSpc>
                <a:buAutoNum type="arabicPeriod"/>
              </a:pPr>
              <a:r>
                <a:rPr lang="en-US" sz="4699" b="1">
                  <a:solidFill>
                    <a:srgbClr val="F5F5F5"/>
                  </a:solidFill>
                  <a:latin typeface="Calibri (MS) Bold"/>
                  <a:ea typeface="Calibri (MS) Bold"/>
                  <a:cs typeface="Calibri (MS) Bold"/>
                  <a:sym typeface="Calibri (MS) Bold"/>
                </a:rPr>
                <a:t>¿Qué se quiere llevar de la sesión?</a:t>
              </a:r>
            </a:p>
            <a:p>
              <a:pPr marL="850580" lvl="1" indent="-425290" algn="l">
                <a:lnSpc>
                  <a:spcPts val="5639"/>
                </a:lnSpc>
                <a:buAutoNum type="arabicPeriod"/>
              </a:pPr>
              <a:r>
                <a:rPr lang="en-US" sz="4699" b="1">
                  <a:solidFill>
                    <a:srgbClr val="F5F5F5"/>
                  </a:solidFill>
                  <a:latin typeface="Calibri (MS) Bold"/>
                  <a:ea typeface="Calibri (MS) Bold"/>
                  <a:cs typeface="Calibri (MS) Bold"/>
                  <a:sym typeface="Calibri (MS) Bold"/>
                </a:rPr>
                <a:t>¿Cómo se va a dar cuenta que sucedió? </a:t>
              </a:r>
            </a:p>
            <a:p>
              <a:pPr marL="850580" lvl="1" indent="-425290" algn="l">
                <a:lnSpc>
                  <a:spcPts val="5075"/>
                </a:lnSpc>
              </a:pPr>
              <a:endParaRPr lang="en-US" sz="4699" b="1">
                <a:solidFill>
                  <a:srgbClr val="F5F5F5"/>
                </a:solidFill>
                <a:latin typeface="Calibri (MS) Bold"/>
                <a:ea typeface="Calibri (MS) Bold"/>
                <a:cs typeface="Calibri (MS) Bold"/>
                <a:sym typeface="Calibri (MS) Bold"/>
              </a:endParaRPr>
            </a:p>
          </p:txBody>
        </p:sp>
      </p:grpSp>
      <p:sp>
        <p:nvSpPr>
          <p:cNvPr id="12" name="Freeform 12"/>
          <p:cNvSpPr/>
          <p:nvPr/>
        </p:nvSpPr>
        <p:spPr>
          <a:xfrm>
            <a:off x="3160709" y="3715670"/>
            <a:ext cx="2080833" cy="3390359"/>
          </a:xfrm>
          <a:custGeom>
            <a:avLst/>
            <a:gdLst/>
            <a:ahLst/>
            <a:cxnLst/>
            <a:rect l="l" t="t" r="r" b="b"/>
            <a:pathLst>
              <a:path w="2080833" h="3390359">
                <a:moveTo>
                  <a:pt x="0" y="0"/>
                </a:moveTo>
                <a:lnTo>
                  <a:pt x="2080833" y="0"/>
                </a:lnTo>
                <a:lnTo>
                  <a:pt x="2080833" y="3390360"/>
                </a:lnTo>
                <a:lnTo>
                  <a:pt x="0" y="339036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s-AR"/>
          </a:p>
        </p:txBody>
      </p:sp>
    </p:spTree>
  </p:cSld>
  <p:clrMapOvr>
    <a:masterClrMapping/>
  </p:clrMapOvr>
  <p:transition>
    <p:fade/>
  </p:transition>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0741BA"/>
        </a:solidFill>
        <a:effectLst/>
      </p:bgPr>
    </p:bg>
    <p:spTree>
      <p:nvGrpSpPr>
        <p:cNvPr id="1" name=""/>
        <p:cNvGrpSpPr/>
        <p:nvPr/>
      </p:nvGrpSpPr>
      <p:grpSpPr>
        <a:xfrm>
          <a:off x="0" y="0"/>
          <a:ext cx="0" cy="0"/>
          <a:chOff x="0" y="0"/>
          <a:chExt cx="0" cy="0"/>
        </a:xfrm>
      </p:grpSpPr>
      <p:grpSp>
        <p:nvGrpSpPr>
          <p:cNvPr id="2" name="Group 2"/>
          <p:cNvGrpSpPr/>
          <p:nvPr/>
        </p:nvGrpSpPr>
        <p:grpSpPr>
          <a:xfrm>
            <a:off x="914400" y="411957"/>
            <a:ext cx="16459200" cy="1714500"/>
            <a:chOff x="0" y="0"/>
            <a:chExt cx="21945600" cy="2286000"/>
          </a:xfrm>
        </p:grpSpPr>
        <p:sp>
          <p:nvSpPr>
            <p:cNvPr id="3" name="Freeform 3"/>
            <p:cNvSpPr/>
            <p:nvPr/>
          </p:nvSpPr>
          <p:spPr>
            <a:xfrm>
              <a:off x="0" y="0"/>
              <a:ext cx="21945600" cy="2286000"/>
            </a:xfrm>
            <a:custGeom>
              <a:avLst/>
              <a:gdLst/>
              <a:ahLst/>
              <a:cxnLst/>
              <a:rect l="l" t="t" r="r" b="b"/>
              <a:pathLst>
                <a:path w="21945600" h="2286000">
                  <a:moveTo>
                    <a:pt x="0" y="0"/>
                  </a:moveTo>
                  <a:lnTo>
                    <a:pt x="21945600" y="0"/>
                  </a:lnTo>
                  <a:lnTo>
                    <a:pt x="21945600" y="2286000"/>
                  </a:lnTo>
                  <a:lnTo>
                    <a:pt x="0" y="2286000"/>
                  </a:lnTo>
                  <a:close/>
                </a:path>
              </a:pathLst>
            </a:custGeom>
            <a:solidFill>
              <a:srgbClr val="000000">
                <a:alpha val="0"/>
              </a:srgbClr>
            </a:solidFill>
          </p:spPr>
          <p:txBody>
            <a:bodyPr/>
            <a:lstStyle/>
            <a:p>
              <a:endParaRPr lang="es-AR"/>
            </a:p>
          </p:txBody>
        </p:sp>
        <p:sp>
          <p:nvSpPr>
            <p:cNvPr id="4" name="TextBox 4"/>
            <p:cNvSpPr txBox="1"/>
            <p:nvPr/>
          </p:nvSpPr>
          <p:spPr>
            <a:xfrm>
              <a:off x="0" y="-142875"/>
              <a:ext cx="21945600" cy="2428875"/>
            </a:xfrm>
            <a:prstGeom prst="rect">
              <a:avLst/>
            </a:prstGeom>
          </p:spPr>
          <p:txBody>
            <a:bodyPr lIns="0" tIns="0" rIns="0" bIns="0" rtlCol="0" anchor="ctr"/>
            <a:lstStyle/>
            <a:p>
              <a:pPr algn="ctr">
                <a:lnSpc>
                  <a:spcPts val="7920"/>
                </a:lnSpc>
              </a:pPr>
              <a:r>
                <a:rPr lang="en-US" sz="6600">
                  <a:solidFill>
                    <a:srgbClr val="F5F5F5"/>
                  </a:solidFill>
                  <a:latin typeface="Calibri (MS)"/>
                  <a:ea typeface="Calibri (MS)"/>
                  <a:cs typeface="Calibri (MS)"/>
                  <a:sym typeface="Calibri (MS)"/>
                </a:rPr>
                <a:t>EJEMPLO</a:t>
              </a:r>
            </a:p>
          </p:txBody>
        </p:sp>
      </p:grpSp>
      <p:grpSp>
        <p:nvGrpSpPr>
          <p:cNvPr id="5" name="Group 5"/>
          <p:cNvGrpSpPr/>
          <p:nvPr/>
        </p:nvGrpSpPr>
        <p:grpSpPr>
          <a:xfrm>
            <a:off x="895350" y="2384564"/>
            <a:ext cx="16497300" cy="38100"/>
            <a:chOff x="0" y="0"/>
            <a:chExt cx="21996400" cy="50800"/>
          </a:xfrm>
        </p:grpSpPr>
        <p:sp>
          <p:nvSpPr>
            <p:cNvPr id="6" name="Freeform 6"/>
            <p:cNvSpPr/>
            <p:nvPr/>
          </p:nvSpPr>
          <p:spPr>
            <a:xfrm>
              <a:off x="25400" y="25400"/>
              <a:ext cx="21945600" cy="0"/>
            </a:xfrm>
            <a:custGeom>
              <a:avLst/>
              <a:gdLst/>
              <a:ahLst/>
              <a:cxnLst/>
              <a:rect l="l" t="t" r="r" b="b"/>
              <a:pathLst>
                <a:path w="21945600">
                  <a:moveTo>
                    <a:pt x="0" y="0"/>
                  </a:moveTo>
                  <a:lnTo>
                    <a:pt x="21945600" y="0"/>
                  </a:lnTo>
                </a:path>
              </a:pathLst>
            </a:custGeom>
            <a:solidFill>
              <a:srgbClr val="20D69D"/>
            </a:solidFill>
          </p:spPr>
          <p:txBody>
            <a:bodyPr/>
            <a:lstStyle/>
            <a:p>
              <a:endParaRPr lang="es-AR"/>
            </a:p>
          </p:txBody>
        </p:sp>
        <p:sp>
          <p:nvSpPr>
            <p:cNvPr id="7" name="Freeform 7"/>
            <p:cNvSpPr/>
            <p:nvPr/>
          </p:nvSpPr>
          <p:spPr>
            <a:xfrm>
              <a:off x="25400" y="0"/>
              <a:ext cx="21945600" cy="50800"/>
            </a:xfrm>
            <a:custGeom>
              <a:avLst/>
              <a:gdLst/>
              <a:ahLst/>
              <a:cxnLst/>
              <a:rect l="l" t="t" r="r" b="b"/>
              <a:pathLst>
                <a:path w="21945600" h="50800">
                  <a:moveTo>
                    <a:pt x="0" y="0"/>
                  </a:moveTo>
                  <a:lnTo>
                    <a:pt x="21945600" y="0"/>
                  </a:lnTo>
                  <a:lnTo>
                    <a:pt x="21945600" y="50800"/>
                  </a:lnTo>
                  <a:lnTo>
                    <a:pt x="0" y="50800"/>
                  </a:lnTo>
                  <a:close/>
                </a:path>
              </a:pathLst>
            </a:custGeom>
            <a:solidFill>
              <a:srgbClr val="20D69D"/>
            </a:solidFill>
          </p:spPr>
          <p:txBody>
            <a:bodyPr/>
            <a:lstStyle/>
            <a:p>
              <a:endParaRPr lang="es-AR"/>
            </a:p>
          </p:txBody>
        </p:sp>
      </p:grpSp>
      <p:sp>
        <p:nvSpPr>
          <p:cNvPr id="8" name="TextBox 8"/>
          <p:cNvSpPr txBox="1"/>
          <p:nvPr/>
        </p:nvSpPr>
        <p:spPr>
          <a:xfrm>
            <a:off x="1013936" y="2465050"/>
            <a:ext cx="3092768" cy="6621342"/>
          </a:xfrm>
          <a:prstGeom prst="rect">
            <a:avLst/>
          </a:prstGeom>
        </p:spPr>
        <p:txBody>
          <a:bodyPr lIns="0" tIns="0" rIns="0" bIns="0" rtlCol="0" anchor="t">
            <a:spAutoFit/>
          </a:bodyPr>
          <a:lstStyle/>
          <a:p>
            <a:pPr algn="l">
              <a:lnSpc>
                <a:spcPts val="4536"/>
              </a:lnSpc>
            </a:pPr>
            <a:r>
              <a:rPr lang="en-US" sz="4200">
                <a:solidFill>
                  <a:srgbClr val="F5F5F5"/>
                </a:solidFill>
                <a:latin typeface="Arial"/>
                <a:ea typeface="Arial"/>
                <a:cs typeface="Arial"/>
                <a:sym typeface="Arial"/>
              </a:rPr>
              <a:t>Tengo un negocio y estoy teniendo problemas con mi socio. Necesito definir nuestra situación societaria. </a:t>
            </a:r>
          </a:p>
        </p:txBody>
      </p:sp>
      <p:sp>
        <p:nvSpPr>
          <p:cNvPr id="9" name="TextBox 9"/>
          <p:cNvSpPr txBox="1"/>
          <p:nvPr/>
        </p:nvSpPr>
        <p:spPr>
          <a:xfrm>
            <a:off x="4567903" y="2586265"/>
            <a:ext cx="12690920" cy="768477"/>
          </a:xfrm>
          <a:prstGeom prst="rect">
            <a:avLst/>
          </a:prstGeom>
        </p:spPr>
        <p:txBody>
          <a:bodyPr lIns="0" tIns="0" rIns="0" bIns="0" rtlCol="0" anchor="t">
            <a:spAutoFit/>
          </a:bodyPr>
          <a:lstStyle/>
          <a:p>
            <a:pPr algn="l">
              <a:lnSpc>
                <a:spcPts val="5184"/>
              </a:lnSpc>
            </a:pPr>
            <a:r>
              <a:rPr lang="en-US" sz="4800" b="1">
                <a:solidFill>
                  <a:srgbClr val="F5F5F5"/>
                </a:solidFill>
                <a:latin typeface="Arial Bold"/>
                <a:ea typeface="Arial Bold"/>
                <a:cs typeface="Arial Bold"/>
                <a:sym typeface="Arial Bold"/>
              </a:rPr>
              <a:t>SISTEMA / AREA: </a:t>
            </a:r>
            <a:r>
              <a:rPr lang="en-US" sz="4800">
                <a:solidFill>
                  <a:srgbClr val="F5F5F5"/>
                </a:solidFill>
                <a:latin typeface="Arial"/>
                <a:ea typeface="Arial"/>
                <a:cs typeface="Arial"/>
                <a:sym typeface="Arial"/>
              </a:rPr>
              <a:t>Trabajo, sociedad</a:t>
            </a:r>
          </a:p>
        </p:txBody>
      </p:sp>
      <p:sp>
        <p:nvSpPr>
          <p:cNvPr id="10" name="TextBox 10"/>
          <p:cNvSpPr txBox="1"/>
          <p:nvPr/>
        </p:nvSpPr>
        <p:spPr>
          <a:xfrm>
            <a:off x="4444459" y="4160440"/>
            <a:ext cx="12690920" cy="1928020"/>
          </a:xfrm>
          <a:prstGeom prst="rect">
            <a:avLst/>
          </a:prstGeom>
        </p:spPr>
        <p:txBody>
          <a:bodyPr lIns="0" tIns="0" rIns="0" bIns="0" rtlCol="0" anchor="t">
            <a:spAutoFit/>
          </a:bodyPr>
          <a:lstStyle/>
          <a:p>
            <a:pPr algn="l">
              <a:lnSpc>
                <a:spcPts val="5184"/>
              </a:lnSpc>
            </a:pPr>
            <a:r>
              <a:rPr lang="en-US" sz="4800" b="1">
                <a:solidFill>
                  <a:srgbClr val="F5F5F5"/>
                </a:solidFill>
                <a:latin typeface="Arial Bold"/>
                <a:ea typeface="Arial Bold"/>
                <a:cs typeface="Arial Bold"/>
                <a:sym typeface="Arial Bold"/>
              </a:rPr>
              <a:t>PROBLEMA: </a:t>
            </a:r>
            <a:r>
              <a:rPr lang="en-US" sz="4800">
                <a:solidFill>
                  <a:srgbClr val="F5F5F5"/>
                </a:solidFill>
                <a:latin typeface="Arial"/>
                <a:ea typeface="Arial"/>
                <a:cs typeface="Arial"/>
                <a:sym typeface="Arial"/>
              </a:rPr>
              <a:t>Problemas con el socio (hay que profundizar para ver qué tipo de problemas).</a:t>
            </a:r>
          </a:p>
          <a:p>
            <a:pPr algn="l">
              <a:lnSpc>
                <a:spcPts val="5184"/>
              </a:lnSpc>
            </a:pPr>
            <a:endParaRPr lang="en-US" sz="4800">
              <a:solidFill>
                <a:srgbClr val="F5F5F5"/>
              </a:solidFill>
              <a:latin typeface="Arial"/>
              <a:ea typeface="Arial"/>
              <a:cs typeface="Arial"/>
              <a:sym typeface="Arial"/>
            </a:endParaRPr>
          </a:p>
        </p:txBody>
      </p:sp>
      <p:grpSp>
        <p:nvGrpSpPr>
          <p:cNvPr id="11" name="Group 11"/>
          <p:cNvGrpSpPr/>
          <p:nvPr/>
        </p:nvGrpSpPr>
        <p:grpSpPr>
          <a:xfrm>
            <a:off x="4187188" y="6835458"/>
            <a:ext cx="13205460" cy="38100"/>
            <a:chOff x="0" y="0"/>
            <a:chExt cx="17607280" cy="50800"/>
          </a:xfrm>
        </p:grpSpPr>
        <p:sp>
          <p:nvSpPr>
            <p:cNvPr id="12" name="Freeform 12"/>
            <p:cNvSpPr/>
            <p:nvPr/>
          </p:nvSpPr>
          <p:spPr>
            <a:xfrm>
              <a:off x="25400" y="25400"/>
              <a:ext cx="17556480" cy="0"/>
            </a:xfrm>
            <a:custGeom>
              <a:avLst/>
              <a:gdLst/>
              <a:ahLst/>
              <a:cxnLst/>
              <a:rect l="l" t="t" r="r" b="b"/>
              <a:pathLst>
                <a:path w="17556480">
                  <a:moveTo>
                    <a:pt x="0" y="0"/>
                  </a:moveTo>
                  <a:lnTo>
                    <a:pt x="17556480" y="0"/>
                  </a:lnTo>
                </a:path>
              </a:pathLst>
            </a:custGeom>
            <a:solidFill>
              <a:srgbClr val="20D69D"/>
            </a:solidFill>
          </p:spPr>
          <p:txBody>
            <a:bodyPr/>
            <a:lstStyle/>
            <a:p>
              <a:endParaRPr lang="es-AR"/>
            </a:p>
          </p:txBody>
        </p:sp>
        <p:sp>
          <p:nvSpPr>
            <p:cNvPr id="13" name="Freeform 13"/>
            <p:cNvSpPr/>
            <p:nvPr/>
          </p:nvSpPr>
          <p:spPr>
            <a:xfrm>
              <a:off x="25400" y="0"/>
              <a:ext cx="17556480" cy="50800"/>
            </a:xfrm>
            <a:custGeom>
              <a:avLst/>
              <a:gdLst/>
              <a:ahLst/>
              <a:cxnLst/>
              <a:rect l="l" t="t" r="r" b="b"/>
              <a:pathLst>
                <a:path w="17556480" h="50800">
                  <a:moveTo>
                    <a:pt x="0" y="0"/>
                  </a:moveTo>
                  <a:lnTo>
                    <a:pt x="17556480" y="0"/>
                  </a:lnTo>
                  <a:lnTo>
                    <a:pt x="17556480" y="50800"/>
                  </a:lnTo>
                  <a:lnTo>
                    <a:pt x="0" y="50800"/>
                  </a:lnTo>
                  <a:close/>
                </a:path>
              </a:pathLst>
            </a:custGeom>
            <a:solidFill>
              <a:srgbClr val="1C191E"/>
            </a:solidFill>
          </p:spPr>
          <p:txBody>
            <a:bodyPr/>
            <a:lstStyle/>
            <a:p>
              <a:endParaRPr lang="es-AR"/>
            </a:p>
          </p:txBody>
        </p:sp>
      </p:grpSp>
      <p:sp>
        <p:nvSpPr>
          <p:cNvPr id="14" name="TextBox 14"/>
          <p:cNvSpPr txBox="1"/>
          <p:nvPr/>
        </p:nvSpPr>
        <p:spPr>
          <a:xfrm>
            <a:off x="4567903" y="7037158"/>
            <a:ext cx="12245584" cy="2082927"/>
          </a:xfrm>
          <a:prstGeom prst="rect">
            <a:avLst/>
          </a:prstGeom>
        </p:spPr>
        <p:txBody>
          <a:bodyPr lIns="0" tIns="0" rIns="0" bIns="0" rtlCol="0" anchor="t">
            <a:spAutoFit/>
          </a:bodyPr>
          <a:lstStyle/>
          <a:p>
            <a:pPr algn="l">
              <a:lnSpc>
                <a:spcPts val="5184"/>
              </a:lnSpc>
            </a:pPr>
            <a:r>
              <a:rPr lang="en-US" sz="4800" b="1">
                <a:solidFill>
                  <a:srgbClr val="F5F5F5"/>
                </a:solidFill>
                <a:latin typeface="Arial Bold"/>
                <a:ea typeface="Arial Bold"/>
                <a:cs typeface="Arial Bold"/>
                <a:sym typeface="Arial Bold"/>
              </a:rPr>
              <a:t>OBJETIVO: </a:t>
            </a:r>
            <a:r>
              <a:rPr lang="en-US" sz="4800">
                <a:solidFill>
                  <a:srgbClr val="F5F5F5"/>
                </a:solidFill>
                <a:latin typeface="Arial"/>
                <a:ea typeface="Arial"/>
                <a:cs typeface="Arial"/>
                <a:sym typeface="Arial"/>
              </a:rPr>
              <a:t>Definir la situación societaria (hay que profundizar para ver que significa eso). </a:t>
            </a:r>
          </a:p>
        </p:txBody>
      </p:sp>
      <p:grpSp>
        <p:nvGrpSpPr>
          <p:cNvPr id="15" name="Group 15"/>
          <p:cNvGrpSpPr/>
          <p:nvPr/>
        </p:nvGrpSpPr>
        <p:grpSpPr>
          <a:xfrm>
            <a:off x="4187188" y="9060904"/>
            <a:ext cx="13205460" cy="38100"/>
            <a:chOff x="0" y="0"/>
            <a:chExt cx="17607280" cy="50800"/>
          </a:xfrm>
        </p:grpSpPr>
        <p:sp>
          <p:nvSpPr>
            <p:cNvPr id="16" name="Freeform 16"/>
            <p:cNvSpPr/>
            <p:nvPr/>
          </p:nvSpPr>
          <p:spPr>
            <a:xfrm>
              <a:off x="25400" y="25400"/>
              <a:ext cx="17556480" cy="0"/>
            </a:xfrm>
            <a:custGeom>
              <a:avLst/>
              <a:gdLst/>
              <a:ahLst/>
              <a:cxnLst/>
              <a:rect l="l" t="t" r="r" b="b"/>
              <a:pathLst>
                <a:path w="17556480">
                  <a:moveTo>
                    <a:pt x="0" y="0"/>
                  </a:moveTo>
                  <a:lnTo>
                    <a:pt x="17556480" y="0"/>
                  </a:lnTo>
                </a:path>
              </a:pathLst>
            </a:custGeom>
            <a:solidFill>
              <a:srgbClr val="20D69D"/>
            </a:solidFill>
          </p:spPr>
          <p:txBody>
            <a:bodyPr/>
            <a:lstStyle/>
            <a:p>
              <a:endParaRPr lang="es-AR"/>
            </a:p>
          </p:txBody>
        </p:sp>
        <p:sp>
          <p:nvSpPr>
            <p:cNvPr id="17" name="Freeform 17"/>
            <p:cNvSpPr/>
            <p:nvPr/>
          </p:nvSpPr>
          <p:spPr>
            <a:xfrm>
              <a:off x="25400" y="0"/>
              <a:ext cx="17556480" cy="50800"/>
            </a:xfrm>
            <a:custGeom>
              <a:avLst/>
              <a:gdLst/>
              <a:ahLst/>
              <a:cxnLst/>
              <a:rect l="l" t="t" r="r" b="b"/>
              <a:pathLst>
                <a:path w="17556480" h="50800">
                  <a:moveTo>
                    <a:pt x="0" y="0"/>
                  </a:moveTo>
                  <a:lnTo>
                    <a:pt x="17556480" y="0"/>
                  </a:lnTo>
                  <a:lnTo>
                    <a:pt x="17556480" y="50800"/>
                  </a:lnTo>
                  <a:lnTo>
                    <a:pt x="0" y="50800"/>
                  </a:lnTo>
                  <a:close/>
                </a:path>
              </a:pathLst>
            </a:custGeom>
            <a:solidFill>
              <a:srgbClr val="1C191E"/>
            </a:solidFill>
          </p:spPr>
          <p:txBody>
            <a:bodyPr/>
            <a:lstStyle/>
            <a:p>
              <a:endParaRPr lang="es-AR"/>
            </a:p>
          </p:txBody>
        </p:sp>
      </p:gr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0741BA"/>
        </a:solidFill>
        <a:effectLst/>
      </p:bgPr>
    </p:bg>
    <p:spTree>
      <p:nvGrpSpPr>
        <p:cNvPr id="1" name=""/>
        <p:cNvGrpSpPr/>
        <p:nvPr/>
      </p:nvGrpSpPr>
      <p:grpSpPr>
        <a:xfrm>
          <a:off x="0" y="0"/>
          <a:ext cx="0" cy="0"/>
          <a:chOff x="0" y="0"/>
          <a:chExt cx="0" cy="0"/>
        </a:xfrm>
      </p:grpSpPr>
      <p:grpSp>
        <p:nvGrpSpPr>
          <p:cNvPr id="2" name="Group 2"/>
          <p:cNvGrpSpPr/>
          <p:nvPr/>
        </p:nvGrpSpPr>
        <p:grpSpPr>
          <a:xfrm>
            <a:off x="425574" y="3111890"/>
            <a:ext cx="9192861" cy="6146410"/>
            <a:chOff x="0" y="0"/>
            <a:chExt cx="10081120" cy="6740306"/>
          </a:xfrm>
        </p:grpSpPr>
        <p:sp>
          <p:nvSpPr>
            <p:cNvPr id="3" name="Freeform 3"/>
            <p:cNvSpPr/>
            <p:nvPr/>
          </p:nvSpPr>
          <p:spPr>
            <a:xfrm>
              <a:off x="0" y="0"/>
              <a:ext cx="10081133" cy="6740271"/>
            </a:xfrm>
            <a:custGeom>
              <a:avLst/>
              <a:gdLst/>
              <a:ahLst/>
              <a:cxnLst/>
              <a:rect l="l" t="t" r="r" b="b"/>
              <a:pathLst>
                <a:path w="10081133" h="6740271">
                  <a:moveTo>
                    <a:pt x="0" y="0"/>
                  </a:moveTo>
                  <a:lnTo>
                    <a:pt x="10081133" y="0"/>
                  </a:lnTo>
                  <a:lnTo>
                    <a:pt x="10081133" y="6740271"/>
                  </a:lnTo>
                  <a:lnTo>
                    <a:pt x="0" y="6740271"/>
                  </a:lnTo>
                  <a:close/>
                </a:path>
              </a:pathLst>
            </a:custGeom>
            <a:solidFill>
              <a:srgbClr val="F5F5F5"/>
            </a:solidFill>
          </p:spPr>
          <p:txBody>
            <a:bodyPr/>
            <a:lstStyle/>
            <a:p>
              <a:endParaRPr lang="es-AR"/>
            </a:p>
          </p:txBody>
        </p:sp>
        <p:sp>
          <p:nvSpPr>
            <p:cNvPr id="4" name="Freeform 4"/>
            <p:cNvSpPr/>
            <p:nvPr/>
          </p:nvSpPr>
          <p:spPr>
            <a:xfrm>
              <a:off x="-1524" y="-1524"/>
              <a:ext cx="10084181" cy="6743319"/>
            </a:xfrm>
            <a:custGeom>
              <a:avLst/>
              <a:gdLst/>
              <a:ahLst/>
              <a:cxnLst/>
              <a:rect l="l" t="t" r="r" b="b"/>
              <a:pathLst>
                <a:path w="10084181" h="6743319">
                  <a:moveTo>
                    <a:pt x="1524" y="0"/>
                  </a:moveTo>
                  <a:lnTo>
                    <a:pt x="10082657" y="0"/>
                  </a:lnTo>
                  <a:cubicBezTo>
                    <a:pt x="10083546" y="0"/>
                    <a:pt x="10084181" y="762"/>
                    <a:pt x="10084181" y="1524"/>
                  </a:cubicBezTo>
                  <a:lnTo>
                    <a:pt x="10084181" y="6741795"/>
                  </a:lnTo>
                  <a:cubicBezTo>
                    <a:pt x="10084181" y="6742684"/>
                    <a:pt x="10083419" y="6743319"/>
                    <a:pt x="10082657" y="6743319"/>
                  </a:cubicBezTo>
                  <a:lnTo>
                    <a:pt x="1524" y="6743319"/>
                  </a:lnTo>
                  <a:cubicBezTo>
                    <a:pt x="635" y="6743319"/>
                    <a:pt x="0" y="6742557"/>
                    <a:pt x="0" y="6741795"/>
                  </a:cubicBezTo>
                  <a:lnTo>
                    <a:pt x="0" y="1524"/>
                  </a:lnTo>
                  <a:cubicBezTo>
                    <a:pt x="0" y="635"/>
                    <a:pt x="762" y="0"/>
                    <a:pt x="1524" y="0"/>
                  </a:cubicBezTo>
                  <a:moveTo>
                    <a:pt x="1524" y="3048"/>
                  </a:moveTo>
                  <a:lnTo>
                    <a:pt x="1524" y="1524"/>
                  </a:lnTo>
                  <a:lnTo>
                    <a:pt x="3048" y="1524"/>
                  </a:lnTo>
                  <a:lnTo>
                    <a:pt x="3048" y="6741795"/>
                  </a:lnTo>
                  <a:lnTo>
                    <a:pt x="1524" y="6741795"/>
                  </a:lnTo>
                  <a:lnTo>
                    <a:pt x="1524" y="6740271"/>
                  </a:lnTo>
                  <a:lnTo>
                    <a:pt x="10082657" y="6740271"/>
                  </a:lnTo>
                  <a:lnTo>
                    <a:pt x="10082657" y="6741795"/>
                  </a:lnTo>
                  <a:lnTo>
                    <a:pt x="10081133" y="6741795"/>
                  </a:lnTo>
                  <a:lnTo>
                    <a:pt x="10081133" y="1524"/>
                  </a:lnTo>
                  <a:lnTo>
                    <a:pt x="10082657" y="1524"/>
                  </a:lnTo>
                  <a:lnTo>
                    <a:pt x="10082657" y="3048"/>
                  </a:lnTo>
                  <a:lnTo>
                    <a:pt x="1524" y="3048"/>
                  </a:lnTo>
                  <a:close/>
                </a:path>
              </a:pathLst>
            </a:custGeom>
            <a:solidFill>
              <a:srgbClr val="20D69D"/>
            </a:solidFill>
          </p:spPr>
          <p:txBody>
            <a:bodyPr/>
            <a:lstStyle/>
            <a:p>
              <a:endParaRPr lang="es-AR"/>
            </a:p>
          </p:txBody>
        </p:sp>
        <p:sp>
          <p:nvSpPr>
            <p:cNvPr id="5" name="TextBox 5"/>
            <p:cNvSpPr txBox="1"/>
            <p:nvPr/>
          </p:nvSpPr>
          <p:spPr>
            <a:xfrm>
              <a:off x="0" y="-95250"/>
              <a:ext cx="10081120" cy="6835556"/>
            </a:xfrm>
            <a:prstGeom prst="rect">
              <a:avLst/>
            </a:prstGeom>
          </p:spPr>
          <p:txBody>
            <a:bodyPr lIns="61765" tIns="61765" rIns="61765" bIns="61765" rtlCol="0" anchor="t"/>
            <a:lstStyle/>
            <a:p>
              <a:pPr algn="l">
                <a:lnSpc>
                  <a:spcPts val="5252"/>
                </a:lnSpc>
              </a:pPr>
              <a:endParaRPr/>
            </a:p>
            <a:p>
              <a:pPr marL="792140" lvl="1" indent="-396070" algn="l">
                <a:lnSpc>
                  <a:spcPts val="5252"/>
                </a:lnSpc>
                <a:buFont typeface="Arial"/>
                <a:buChar char="•"/>
              </a:pPr>
              <a:r>
                <a:rPr lang="en-US" sz="4377" b="1">
                  <a:solidFill>
                    <a:srgbClr val="1C191E"/>
                  </a:solidFill>
                  <a:latin typeface="Calibri (MS) Bold"/>
                  <a:ea typeface="Calibri (MS) Bold"/>
                  <a:cs typeface="Calibri (MS) Bold"/>
                  <a:sym typeface="Calibri (MS) Bold"/>
                </a:rPr>
                <a:t>Algo que no se quiere</a:t>
              </a:r>
            </a:p>
            <a:p>
              <a:pPr marL="792140" lvl="1" indent="-396070" algn="l">
                <a:lnSpc>
                  <a:spcPts val="5252"/>
                </a:lnSpc>
                <a:buFont typeface="Arial"/>
                <a:buChar char="•"/>
              </a:pPr>
              <a:r>
                <a:rPr lang="en-US" sz="4377" b="1">
                  <a:solidFill>
                    <a:srgbClr val="1C191E"/>
                  </a:solidFill>
                  <a:latin typeface="Calibri (MS) Bold"/>
                  <a:ea typeface="Calibri (MS) Bold"/>
                  <a:cs typeface="Calibri (MS) Bold"/>
                  <a:sym typeface="Calibri (MS) Bold"/>
                </a:rPr>
                <a:t>Algo que este afuera </a:t>
              </a:r>
            </a:p>
            <a:p>
              <a:pPr marL="792140" lvl="1" indent="-396070" algn="l">
                <a:lnSpc>
                  <a:spcPts val="5252"/>
                </a:lnSpc>
              </a:pPr>
              <a:r>
                <a:rPr lang="en-US" sz="4377" b="1">
                  <a:solidFill>
                    <a:srgbClr val="1C191E"/>
                  </a:solidFill>
                  <a:latin typeface="Calibri (MS) Bold"/>
                  <a:ea typeface="Calibri (MS) Bold"/>
                  <a:cs typeface="Calibri (MS) Bold"/>
                  <a:sym typeface="Calibri (MS) Bold"/>
                </a:rPr>
                <a:t>    </a:t>
              </a:r>
              <a:r>
                <a:rPr lang="en-US" sz="4377">
                  <a:solidFill>
                    <a:srgbClr val="1C191E"/>
                  </a:solidFill>
                  <a:latin typeface="Calibri (MS)"/>
                  <a:ea typeface="Calibri (MS)"/>
                  <a:cs typeface="Calibri (MS)"/>
                  <a:sym typeface="Calibri (MS)"/>
                </a:rPr>
                <a:t>(que alguien cambie)</a:t>
              </a:r>
            </a:p>
            <a:p>
              <a:pPr marL="792140" lvl="1" indent="-396070" algn="l">
                <a:lnSpc>
                  <a:spcPts val="5252"/>
                </a:lnSpc>
                <a:buFont typeface="Arial"/>
                <a:buChar char="•"/>
              </a:pPr>
              <a:r>
                <a:rPr lang="en-US" sz="4377" b="1">
                  <a:solidFill>
                    <a:srgbClr val="1C191E"/>
                  </a:solidFill>
                  <a:latin typeface="Calibri (MS) Bold"/>
                  <a:ea typeface="Calibri (MS) Bold"/>
                  <a:cs typeface="Calibri (MS) Bold"/>
                  <a:sym typeface="Calibri (MS) Bold"/>
                </a:rPr>
                <a:t>Algo mágico o heroico </a:t>
              </a:r>
            </a:p>
            <a:p>
              <a:pPr marL="792140" lvl="1" indent="-396070" algn="l">
                <a:lnSpc>
                  <a:spcPts val="5252"/>
                </a:lnSpc>
              </a:pPr>
              <a:r>
                <a:rPr lang="en-US" sz="4377" b="1">
                  <a:solidFill>
                    <a:srgbClr val="1C191E"/>
                  </a:solidFill>
                  <a:latin typeface="Calibri (MS) Bold"/>
                  <a:ea typeface="Calibri (MS) Bold"/>
                  <a:cs typeface="Calibri (MS) Bold"/>
                  <a:sym typeface="Calibri (MS) Bold"/>
                </a:rPr>
                <a:t>     </a:t>
              </a:r>
              <a:r>
                <a:rPr lang="en-US" sz="4377">
                  <a:solidFill>
                    <a:srgbClr val="1C191E"/>
                  </a:solidFill>
                  <a:latin typeface="Calibri (MS)"/>
                  <a:ea typeface="Calibri (MS)"/>
                  <a:cs typeface="Calibri (MS)"/>
                  <a:sym typeface="Calibri (MS)"/>
                </a:rPr>
                <a:t>(ser millonario en un mes )</a:t>
              </a:r>
            </a:p>
            <a:p>
              <a:pPr marL="792140" lvl="1" indent="-396070" algn="l">
                <a:lnSpc>
                  <a:spcPts val="5252"/>
                </a:lnSpc>
                <a:buFont typeface="Arial"/>
                <a:buChar char="•"/>
              </a:pPr>
              <a:r>
                <a:rPr lang="en-US" sz="4377" b="1">
                  <a:solidFill>
                    <a:srgbClr val="1C191E"/>
                  </a:solidFill>
                  <a:latin typeface="Calibri (MS) Bold"/>
                  <a:ea typeface="Calibri (MS) Bold"/>
                  <a:cs typeface="Calibri (MS) Bold"/>
                  <a:sym typeface="Calibri (MS) Bold"/>
                </a:rPr>
                <a:t>Algo no ético </a:t>
              </a:r>
              <a:r>
                <a:rPr lang="en-US" sz="4377">
                  <a:solidFill>
                    <a:srgbClr val="1C191E"/>
                  </a:solidFill>
                  <a:latin typeface="Calibri (MS)"/>
                  <a:ea typeface="Calibri (MS)"/>
                  <a:cs typeface="Calibri (MS)"/>
                  <a:sym typeface="Calibri (MS)"/>
                </a:rPr>
                <a:t>( estafar,  engañar)</a:t>
              </a:r>
            </a:p>
            <a:p>
              <a:pPr marL="792140" lvl="1" indent="-396070" algn="l">
                <a:lnSpc>
                  <a:spcPts val="5252"/>
                </a:lnSpc>
                <a:buFont typeface="Arial"/>
                <a:buChar char="•"/>
              </a:pPr>
              <a:r>
                <a:rPr lang="en-US" sz="4377" b="1">
                  <a:solidFill>
                    <a:srgbClr val="1C191E"/>
                  </a:solidFill>
                  <a:latin typeface="Calibri (MS) Bold"/>
                  <a:ea typeface="Calibri (MS) Bold"/>
                  <a:cs typeface="Calibri (MS) Bold"/>
                  <a:sym typeface="Calibri (MS) Bold"/>
                </a:rPr>
                <a:t>Algo vago e intangible</a:t>
              </a:r>
              <a:r>
                <a:rPr lang="en-US" sz="4377">
                  <a:solidFill>
                    <a:srgbClr val="1C191E"/>
                  </a:solidFill>
                  <a:latin typeface="Calibri (MS)"/>
                  <a:ea typeface="Calibri (MS)"/>
                  <a:cs typeface="Calibri (MS)"/>
                  <a:sym typeface="Calibri (MS)"/>
                </a:rPr>
                <a:t>,  (estar bien )</a:t>
              </a:r>
            </a:p>
          </p:txBody>
        </p:sp>
      </p:grpSp>
      <p:grpSp>
        <p:nvGrpSpPr>
          <p:cNvPr id="6" name="Group 6"/>
          <p:cNvGrpSpPr/>
          <p:nvPr/>
        </p:nvGrpSpPr>
        <p:grpSpPr>
          <a:xfrm>
            <a:off x="9144000" y="3111890"/>
            <a:ext cx="8669564" cy="6123949"/>
            <a:chOff x="0" y="0"/>
            <a:chExt cx="9280702" cy="6555640"/>
          </a:xfrm>
        </p:grpSpPr>
        <p:sp>
          <p:nvSpPr>
            <p:cNvPr id="7" name="Freeform 7"/>
            <p:cNvSpPr/>
            <p:nvPr/>
          </p:nvSpPr>
          <p:spPr>
            <a:xfrm>
              <a:off x="0" y="0"/>
              <a:ext cx="9280661" cy="6555613"/>
            </a:xfrm>
            <a:custGeom>
              <a:avLst/>
              <a:gdLst/>
              <a:ahLst/>
              <a:cxnLst/>
              <a:rect l="l" t="t" r="r" b="b"/>
              <a:pathLst>
                <a:path w="9280661" h="6555613">
                  <a:moveTo>
                    <a:pt x="0" y="0"/>
                  </a:moveTo>
                  <a:lnTo>
                    <a:pt x="9280661" y="0"/>
                  </a:lnTo>
                  <a:lnTo>
                    <a:pt x="9280661" y="6555613"/>
                  </a:lnTo>
                  <a:lnTo>
                    <a:pt x="0" y="6555613"/>
                  </a:lnTo>
                  <a:close/>
                </a:path>
              </a:pathLst>
            </a:custGeom>
            <a:solidFill>
              <a:srgbClr val="F5F5F5"/>
            </a:solidFill>
          </p:spPr>
          <p:txBody>
            <a:bodyPr/>
            <a:lstStyle/>
            <a:p>
              <a:endParaRPr lang="es-AR"/>
            </a:p>
          </p:txBody>
        </p:sp>
        <p:sp>
          <p:nvSpPr>
            <p:cNvPr id="8" name="Freeform 8"/>
            <p:cNvSpPr/>
            <p:nvPr/>
          </p:nvSpPr>
          <p:spPr>
            <a:xfrm>
              <a:off x="-1524" y="-1524"/>
              <a:ext cx="9283704" cy="6558661"/>
            </a:xfrm>
            <a:custGeom>
              <a:avLst/>
              <a:gdLst/>
              <a:ahLst/>
              <a:cxnLst/>
              <a:rect l="l" t="t" r="r" b="b"/>
              <a:pathLst>
                <a:path w="9283704" h="6558661">
                  <a:moveTo>
                    <a:pt x="1524" y="0"/>
                  </a:moveTo>
                  <a:lnTo>
                    <a:pt x="9282185" y="0"/>
                  </a:lnTo>
                  <a:cubicBezTo>
                    <a:pt x="9283069" y="0"/>
                    <a:pt x="9283704" y="762"/>
                    <a:pt x="9283704" y="1524"/>
                  </a:cubicBezTo>
                  <a:lnTo>
                    <a:pt x="9283704" y="6557137"/>
                  </a:lnTo>
                  <a:cubicBezTo>
                    <a:pt x="9283704" y="6558026"/>
                    <a:pt x="9282942" y="6558661"/>
                    <a:pt x="9282185" y="6558661"/>
                  </a:cubicBezTo>
                  <a:lnTo>
                    <a:pt x="1524" y="6558661"/>
                  </a:lnTo>
                  <a:cubicBezTo>
                    <a:pt x="635" y="6558661"/>
                    <a:pt x="0" y="6557899"/>
                    <a:pt x="0" y="6557137"/>
                  </a:cubicBezTo>
                  <a:lnTo>
                    <a:pt x="0" y="1524"/>
                  </a:lnTo>
                  <a:cubicBezTo>
                    <a:pt x="0" y="635"/>
                    <a:pt x="762" y="0"/>
                    <a:pt x="1524" y="0"/>
                  </a:cubicBezTo>
                  <a:moveTo>
                    <a:pt x="1524" y="3048"/>
                  </a:moveTo>
                  <a:lnTo>
                    <a:pt x="1524" y="1524"/>
                  </a:lnTo>
                  <a:lnTo>
                    <a:pt x="2861" y="1524"/>
                  </a:lnTo>
                  <a:lnTo>
                    <a:pt x="2861" y="6557137"/>
                  </a:lnTo>
                  <a:lnTo>
                    <a:pt x="1524" y="6557137"/>
                  </a:lnTo>
                  <a:lnTo>
                    <a:pt x="1524" y="6555613"/>
                  </a:lnTo>
                  <a:lnTo>
                    <a:pt x="9282185" y="6555613"/>
                  </a:lnTo>
                  <a:lnTo>
                    <a:pt x="9282185" y="6557137"/>
                  </a:lnTo>
                  <a:lnTo>
                    <a:pt x="9280848" y="6557137"/>
                  </a:lnTo>
                  <a:lnTo>
                    <a:pt x="9280848" y="1524"/>
                  </a:lnTo>
                  <a:lnTo>
                    <a:pt x="9282185" y="1524"/>
                  </a:lnTo>
                  <a:lnTo>
                    <a:pt x="9282185" y="3048"/>
                  </a:lnTo>
                  <a:lnTo>
                    <a:pt x="1524" y="3048"/>
                  </a:lnTo>
                  <a:close/>
                </a:path>
              </a:pathLst>
            </a:custGeom>
            <a:solidFill>
              <a:srgbClr val="20D69D"/>
            </a:solidFill>
          </p:spPr>
          <p:txBody>
            <a:bodyPr/>
            <a:lstStyle/>
            <a:p>
              <a:endParaRPr lang="es-AR"/>
            </a:p>
          </p:txBody>
        </p:sp>
        <p:sp>
          <p:nvSpPr>
            <p:cNvPr id="9" name="TextBox 9"/>
            <p:cNvSpPr txBox="1"/>
            <p:nvPr/>
          </p:nvSpPr>
          <p:spPr>
            <a:xfrm>
              <a:off x="0" y="-85725"/>
              <a:ext cx="9280702" cy="6641365"/>
            </a:xfrm>
            <a:prstGeom prst="rect">
              <a:avLst/>
            </a:prstGeom>
          </p:spPr>
          <p:txBody>
            <a:bodyPr lIns="63273" tIns="63273" rIns="63273" bIns="63273" rtlCol="0" anchor="t"/>
            <a:lstStyle/>
            <a:p>
              <a:pPr marL="811477" lvl="1" indent="-405739" algn="l">
                <a:lnSpc>
                  <a:spcPts val="5380"/>
                </a:lnSpc>
                <a:buFont typeface="Arial"/>
                <a:buChar char="•"/>
              </a:pPr>
              <a:r>
                <a:rPr lang="en-US" sz="4483" b="1">
                  <a:solidFill>
                    <a:srgbClr val="1C191E"/>
                  </a:solidFill>
                  <a:latin typeface="Calibri (MS) Bold"/>
                  <a:ea typeface="Calibri (MS) Bold"/>
                  <a:cs typeface="Calibri (MS) Bold"/>
                  <a:sym typeface="Calibri (MS) Bold"/>
                </a:rPr>
                <a:t>Algo que se quiere,  en positivo</a:t>
              </a:r>
            </a:p>
            <a:p>
              <a:pPr marL="811477" lvl="1" indent="-405739" algn="l">
                <a:lnSpc>
                  <a:spcPts val="5380"/>
                </a:lnSpc>
                <a:buFont typeface="Arial"/>
                <a:buChar char="•"/>
              </a:pPr>
              <a:r>
                <a:rPr lang="en-US" sz="4483" b="1">
                  <a:solidFill>
                    <a:srgbClr val="1C191E"/>
                  </a:solidFill>
                  <a:latin typeface="Calibri (MS) Bold"/>
                  <a:ea typeface="Calibri (MS) Bold"/>
                  <a:cs typeface="Calibri (MS) Bold"/>
                  <a:sym typeface="Calibri (MS) Bold"/>
                </a:rPr>
                <a:t>Algo qué involucre la superación y el involucramiento  propio. </a:t>
              </a:r>
              <a:r>
                <a:rPr lang="en-US" sz="4483">
                  <a:solidFill>
                    <a:srgbClr val="1C191E"/>
                  </a:solidFill>
                  <a:latin typeface="Calibri (MS)"/>
                  <a:ea typeface="Calibri (MS)"/>
                  <a:cs typeface="Calibri (MS)"/>
                  <a:sym typeface="Calibri (MS)"/>
                </a:rPr>
                <a:t>(no puede afectar a otros)</a:t>
              </a:r>
            </a:p>
            <a:p>
              <a:pPr marL="811477" lvl="1" indent="-405739" algn="l">
                <a:lnSpc>
                  <a:spcPts val="5380"/>
                </a:lnSpc>
                <a:buFont typeface="Arial"/>
                <a:buChar char="•"/>
              </a:pPr>
              <a:r>
                <a:rPr lang="en-US" sz="4483" b="1">
                  <a:solidFill>
                    <a:srgbClr val="1C191E"/>
                  </a:solidFill>
                  <a:latin typeface="Calibri (MS) Bold"/>
                  <a:ea typeface="Calibri (MS) Bold"/>
                  <a:cs typeface="Calibri (MS) Bold"/>
                  <a:sym typeface="Calibri (MS) Bold"/>
                </a:rPr>
                <a:t>Algo al juicio del coach alcanzable por el coachee.</a:t>
              </a:r>
            </a:p>
            <a:p>
              <a:pPr marL="811477" lvl="1" indent="-405739" algn="l">
                <a:lnSpc>
                  <a:spcPts val="5380"/>
                </a:lnSpc>
                <a:buFont typeface="Arial"/>
                <a:buChar char="•"/>
              </a:pPr>
              <a:r>
                <a:rPr lang="en-US" sz="4483" b="1">
                  <a:solidFill>
                    <a:srgbClr val="1C191E"/>
                  </a:solidFill>
                  <a:latin typeface="Calibri (MS) Bold"/>
                  <a:ea typeface="Calibri (MS) Bold"/>
                  <a:cs typeface="Calibri (MS) Bold"/>
                  <a:sym typeface="Calibri (MS) Bold"/>
                </a:rPr>
                <a:t>Algo concreto </a:t>
              </a:r>
              <a:r>
                <a:rPr lang="en-US" sz="4483">
                  <a:solidFill>
                    <a:srgbClr val="1C191E"/>
                  </a:solidFill>
                  <a:latin typeface="Calibri (MS)"/>
                  <a:ea typeface="Calibri (MS)"/>
                  <a:cs typeface="Calibri (MS)"/>
                  <a:sym typeface="Calibri (MS)"/>
                </a:rPr>
                <a:t>(cuanto más concreto mejor). </a:t>
              </a:r>
            </a:p>
          </p:txBody>
        </p:sp>
      </p:grpSp>
      <p:grpSp>
        <p:nvGrpSpPr>
          <p:cNvPr id="10" name="Group 10"/>
          <p:cNvGrpSpPr/>
          <p:nvPr/>
        </p:nvGrpSpPr>
        <p:grpSpPr>
          <a:xfrm>
            <a:off x="2231232" y="1328931"/>
            <a:ext cx="4860540" cy="877163"/>
            <a:chOff x="0" y="0"/>
            <a:chExt cx="6480720" cy="1169550"/>
          </a:xfrm>
        </p:grpSpPr>
        <p:sp>
          <p:nvSpPr>
            <p:cNvPr id="11" name="Freeform 11"/>
            <p:cNvSpPr/>
            <p:nvPr/>
          </p:nvSpPr>
          <p:spPr>
            <a:xfrm>
              <a:off x="0" y="0"/>
              <a:ext cx="6480683" cy="1169543"/>
            </a:xfrm>
            <a:custGeom>
              <a:avLst/>
              <a:gdLst/>
              <a:ahLst/>
              <a:cxnLst/>
              <a:rect l="l" t="t" r="r" b="b"/>
              <a:pathLst>
                <a:path w="6480683" h="1169543">
                  <a:moveTo>
                    <a:pt x="0" y="0"/>
                  </a:moveTo>
                  <a:lnTo>
                    <a:pt x="6480683" y="0"/>
                  </a:lnTo>
                  <a:lnTo>
                    <a:pt x="6480683" y="1169543"/>
                  </a:lnTo>
                  <a:lnTo>
                    <a:pt x="0" y="1169543"/>
                  </a:lnTo>
                  <a:close/>
                </a:path>
              </a:pathLst>
            </a:custGeom>
            <a:solidFill>
              <a:srgbClr val="F5F5F5"/>
            </a:solidFill>
          </p:spPr>
          <p:txBody>
            <a:bodyPr/>
            <a:lstStyle/>
            <a:p>
              <a:endParaRPr lang="es-AR"/>
            </a:p>
          </p:txBody>
        </p:sp>
        <p:sp>
          <p:nvSpPr>
            <p:cNvPr id="12" name="TextBox 12"/>
            <p:cNvSpPr txBox="1"/>
            <p:nvPr/>
          </p:nvSpPr>
          <p:spPr>
            <a:xfrm>
              <a:off x="0" y="-95250"/>
              <a:ext cx="6480720" cy="1264800"/>
            </a:xfrm>
            <a:prstGeom prst="rect">
              <a:avLst/>
            </a:prstGeom>
          </p:spPr>
          <p:txBody>
            <a:bodyPr lIns="50800" tIns="50800" rIns="50800" bIns="50800" rtlCol="0" anchor="t"/>
            <a:lstStyle/>
            <a:p>
              <a:pPr algn="ctr">
                <a:lnSpc>
                  <a:spcPts val="5759"/>
                </a:lnSpc>
              </a:pPr>
              <a:r>
                <a:rPr lang="en-US" sz="4800" b="1">
                  <a:solidFill>
                    <a:srgbClr val="1C191E"/>
                  </a:solidFill>
                  <a:latin typeface="Arial Bold"/>
                  <a:ea typeface="Arial Bold"/>
                  <a:cs typeface="Arial Bold"/>
                  <a:sym typeface="Arial Bold"/>
                </a:rPr>
                <a:t>NO ES</a:t>
              </a:r>
            </a:p>
          </p:txBody>
        </p:sp>
      </p:grpSp>
      <p:grpSp>
        <p:nvGrpSpPr>
          <p:cNvPr id="13" name="Group 13"/>
          <p:cNvGrpSpPr/>
          <p:nvPr/>
        </p:nvGrpSpPr>
        <p:grpSpPr>
          <a:xfrm>
            <a:off x="11603630" y="1286262"/>
            <a:ext cx="4860540" cy="877162"/>
            <a:chOff x="0" y="0"/>
            <a:chExt cx="6480720" cy="1169550"/>
          </a:xfrm>
        </p:grpSpPr>
        <p:sp>
          <p:nvSpPr>
            <p:cNvPr id="14" name="Freeform 14"/>
            <p:cNvSpPr/>
            <p:nvPr/>
          </p:nvSpPr>
          <p:spPr>
            <a:xfrm>
              <a:off x="0" y="0"/>
              <a:ext cx="6480683" cy="1169543"/>
            </a:xfrm>
            <a:custGeom>
              <a:avLst/>
              <a:gdLst/>
              <a:ahLst/>
              <a:cxnLst/>
              <a:rect l="l" t="t" r="r" b="b"/>
              <a:pathLst>
                <a:path w="6480683" h="1169543">
                  <a:moveTo>
                    <a:pt x="0" y="0"/>
                  </a:moveTo>
                  <a:lnTo>
                    <a:pt x="6480683" y="0"/>
                  </a:lnTo>
                  <a:lnTo>
                    <a:pt x="6480683" y="1169543"/>
                  </a:lnTo>
                  <a:lnTo>
                    <a:pt x="0" y="1169543"/>
                  </a:lnTo>
                  <a:close/>
                </a:path>
              </a:pathLst>
            </a:custGeom>
            <a:solidFill>
              <a:srgbClr val="F5F5F5"/>
            </a:solidFill>
          </p:spPr>
          <p:txBody>
            <a:bodyPr/>
            <a:lstStyle/>
            <a:p>
              <a:endParaRPr lang="es-AR"/>
            </a:p>
          </p:txBody>
        </p:sp>
        <p:sp>
          <p:nvSpPr>
            <p:cNvPr id="15" name="TextBox 15"/>
            <p:cNvSpPr txBox="1"/>
            <p:nvPr/>
          </p:nvSpPr>
          <p:spPr>
            <a:xfrm>
              <a:off x="0" y="-95250"/>
              <a:ext cx="6480720" cy="1264800"/>
            </a:xfrm>
            <a:prstGeom prst="rect">
              <a:avLst/>
            </a:prstGeom>
          </p:spPr>
          <p:txBody>
            <a:bodyPr lIns="50800" tIns="50800" rIns="50800" bIns="50800" rtlCol="0" anchor="t"/>
            <a:lstStyle/>
            <a:p>
              <a:pPr algn="ctr">
                <a:lnSpc>
                  <a:spcPts val="5759"/>
                </a:lnSpc>
              </a:pPr>
              <a:r>
                <a:rPr lang="en-US" sz="4800" b="1">
                  <a:solidFill>
                    <a:srgbClr val="1C191E"/>
                  </a:solidFill>
                  <a:latin typeface="Arial Bold"/>
                  <a:ea typeface="Arial Bold"/>
                  <a:cs typeface="Arial Bold"/>
                  <a:sym typeface="Arial Bold"/>
                </a:rPr>
                <a:t>ES</a:t>
              </a:r>
            </a:p>
          </p:txBody>
        </p:sp>
      </p:grpSp>
      <p:sp>
        <p:nvSpPr>
          <p:cNvPr id="16" name="Freeform 16"/>
          <p:cNvSpPr/>
          <p:nvPr/>
        </p:nvSpPr>
        <p:spPr>
          <a:xfrm>
            <a:off x="8131039" y="550850"/>
            <a:ext cx="2433324" cy="2433324"/>
          </a:xfrm>
          <a:custGeom>
            <a:avLst/>
            <a:gdLst/>
            <a:ahLst/>
            <a:cxnLst/>
            <a:rect l="l" t="t" r="r" b="b"/>
            <a:pathLst>
              <a:path w="2433324" h="2433324">
                <a:moveTo>
                  <a:pt x="0" y="0"/>
                </a:moveTo>
                <a:lnTo>
                  <a:pt x="2433324" y="0"/>
                </a:lnTo>
                <a:lnTo>
                  <a:pt x="2433324" y="2433324"/>
                </a:lnTo>
                <a:lnTo>
                  <a:pt x="0" y="2433324"/>
                </a:lnTo>
                <a:lnTo>
                  <a:pt x="0" y="0"/>
                </a:lnTo>
                <a:close/>
              </a:path>
            </a:pathLst>
          </a:custGeom>
          <a:blipFill>
            <a:blip r:embed="rId2"/>
            <a:stretch>
              <a:fillRect/>
            </a:stretch>
          </a:blipFill>
        </p:spPr>
        <p:txBody>
          <a:bodyPr/>
          <a:lstStyle/>
          <a:p>
            <a:endParaRPr lang="es-AR"/>
          </a:p>
        </p:txBody>
      </p:sp>
    </p:spTree>
  </p:cSld>
  <p:clrMapOvr>
    <a:masterClrMapping/>
  </p:clrMapOvr>
  <p:transition>
    <p:fade/>
  </p:transition>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0741BA"/>
        </a:solidFill>
        <a:effectLst/>
      </p:bgPr>
    </p:bg>
    <p:spTree>
      <p:nvGrpSpPr>
        <p:cNvPr id="1" name=""/>
        <p:cNvGrpSpPr/>
        <p:nvPr/>
      </p:nvGrpSpPr>
      <p:grpSpPr>
        <a:xfrm>
          <a:off x="0" y="0"/>
          <a:ext cx="0" cy="0"/>
          <a:chOff x="0" y="0"/>
          <a:chExt cx="0" cy="0"/>
        </a:xfrm>
      </p:grpSpPr>
      <p:grpSp>
        <p:nvGrpSpPr>
          <p:cNvPr id="2" name="Group 2"/>
          <p:cNvGrpSpPr/>
          <p:nvPr/>
        </p:nvGrpSpPr>
        <p:grpSpPr>
          <a:xfrm>
            <a:off x="789909" y="381095"/>
            <a:ext cx="13916691" cy="3574274"/>
            <a:chOff x="0" y="0"/>
            <a:chExt cx="14616212" cy="4765698"/>
          </a:xfrm>
        </p:grpSpPr>
        <p:sp>
          <p:nvSpPr>
            <p:cNvPr id="3" name="Freeform 3"/>
            <p:cNvSpPr/>
            <p:nvPr/>
          </p:nvSpPr>
          <p:spPr>
            <a:xfrm>
              <a:off x="0" y="0"/>
              <a:ext cx="14616176" cy="4765675"/>
            </a:xfrm>
            <a:custGeom>
              <a:avLst/>
              <a:gdLst/>
              <a:ahLst/>
              <a:cxnLst/>
              <a:rect l="l" t="t" r="r" b="b"/>
              <a:pathLst>
                <a:path w="14616176" h="4765675">
                  <a:moveTo>
                    <a:pt x="0" y="0"/>
                  </a:moveTo>
                  <a:lnTo>
                    <a:pt x="14616176" y="0"/>
                  </a:lnTo>
                  <a:lnTo>
                    <a:pt x="14616176" y="4765675"/>
                  </a:lnTo>
                  <a:lnTo>
                    <a:pt x="0" y="4765675"/>
                  </a:lnTo>
                  <a:close/>
                </a:path>
              </a:pathLst>
            </a:custGeom>
            <a:solidFill>
              <a:srgbClr val="0741BA"/>
            </a:solidFill>
          </p:spPr>
          <p:txBody>
            <a:bodyPr/>
            <a:lstStyle/>
            <a:p>
              <a:endParaRPr lang="es-AR"/>
            </a:p>
          </p:txBody>
        </p:sp>
        <p:sp>
          <p:nvSpPr>
            <p:cNvPr id="4" name="Freeform 4"/>
            <p:cNvSpPr/>
            <p:nvPr/>
          </p:nvSpPr>
          <p:spPr>
            <a:xfrm>
              <a:off x="-1524" y="-1524"/>
              <a:ext cx="14619224" cy="4768723"/>
            </a:xfrm>
            <a:custGeom>
              <a:avLst/>
              <a:gdLst/>
              <a:ahLst/>
              <a:cxnLst/>
              <a:rect l="l" t="t" r="r" b="b"/>
              <a:pathLst>
                <a:path w="14619224" h="4768723">
                  <a:moveTo>
                    <a:pt x="1524" y="0"/>
                  </a:moveTo>
                  <a:lnTo>
                    <a:pt x="14617700" y="0"/>
                  </a:lnTo>
                  <a:cubicBezTo>
                    <a:pt x="14618588" y="0"/>
                    <a:pt x="14619224" y="762"/>
                    <a:pt x="14619224" y="1524"/>
                  </a:cubicBezTo>
                  <a:lnTo>
                    <a:pt x="14619224" y="4767199"/>
                  </a:lnTo>
                  <a:cubicBezTo>
                    <a:pt x="14619224" y="4768088"/>
                    <a:pt x="14618463" y="4768723"/>
                    <a:pt x="14617700" y="4768723"/>
                  </a:cubicBezTo>
                  <a:lnTo>
                    <a:pt x="1524" y="4768723"/>
                  </a:lnTo>
                  <a:cubicBezTo>
                    <a:pt x="635" y="4768723"/>
                    <a:pt x="0" y="4767961"/>
                    <a:pt x="0" y="4767199"/>
                  </a:cubicBezTo>
                  <a:lnTo>
                    <a:pt x="0" y="1524"/>
                  </a:lnTo>
                  <a:cubicBezTo>
                    <a:pt x="0" y="635"/>
                    <a:pt x="762" y="0"/>
                    <a:pt x="1524" y="0"/>
                  </a:cubicBezTo>
                  <a:moveTo>
                    <a:pt x="1524" y="3048"/>
                  </a:moveTo>
                  <a:lnTo>
                    <a:pt x="1524" y="1524"/>
                  </a:lnTo>
                  <a:lnTo>
                    <a:pt x="3048" y="1524"/>
                  </a:lnTo>
                  <a:lnTo>
                    <a:pt x="3048" y="4767199"/>
                  </a:lnTo>
                  <a:lnTo>
                    <a:pt x="1524" y="4767199"/>
                  </a:lnTo>
                  <a:lnTo>
                    <a:pt x="1524" y="4765675"/>
                  </a:lnTo>
                  <a:lnTo>
                    <a:pt x="14617700" y="4765675"/>
                  </a:lnTo>
                  <a:lnTo>
                    <a:pt x="14617700" y="4767199"/>
                  </a:lnTo>
                  <a:lnTo>
                    <a:pt x="14616176" y="4767199"/>
                  </a:lnTo>
                  <a:lnTo>
                    <a:pt x="14616176" y="1524"/>
                  </a:lnTo>
                  <a:lnTo>
                    <a:pt x="14617700" y="1524"/>
                  </a:lnTo>
                  <a:lnTo>
                    <a:pt x="14617700" y="3048"/>
                  </a:lnTo>
                  <a:lnTo>
                    <a:pt x="1524" y="3048"/>
                  </a:lnTo>
                  <a:close/>
                </a:path>
              </a:pathLst>
            </a:custGeom>
            <a:solidFill>
              <a:srgbClr val="1C191E"/>
            </a:solidFill>
          </p:spPr>
          <p:txBody>
            <a:bodyPr/>
            <a:lstStyle/>
            <a:p>
              <a:endParaRPr lang="es-AR"/>
            </a:p>
          </p:txBody>
        </p:sp>
        <p:sp>
          <p:nvSpPr>
            <p:cNvPr id="5" name="TextBox 5"/>
            <p:cNvSpPr txBox="1"/>
            <p:nvPr/>
          </p:nvSpPr>
          <p:spPr>
            <a:xfrm>
              <a:off x="0" y="-66675"/>
              <a:ext cx="14616212" cy="4832373"/>
            </a:xfrm>
            <a:prstGeom prst="rect">
              <a:avLst/>
            </a:prstGeom>
          </p:spPr>
          <p:txBody>
            <a:bodyPr lIns="50800" tIns="50800" rIns="50800" bIns="50800" rtlCol="0" anchor="t"/>
            <a:lstStyle/>
            <a:p>
              <a:pPr algn="l">
                <a:lnSpc>
                  <a:spcPts val="4320"/>
                </a:lnSpc>
              </a:pPr>
              <a:r>
                <a:rPr lang="en-US" sz="3200" b="1" dirty="0">
                  <a:solidFill>
                    <a:srgbClr val="F5F5F5"/>
                  </a:solidFill>
                  <a:latin typeface="Calibri (MS) Bold"/>
                  <a:ea typeface="Calibri (MS) Bold"/>
                  <a:cs typeface="Calibri (MS) Bold"/>
                  <a:sym typeface="Calibri (MS) Bold"/>
                </a:rPr>
                <a:t>UN ERROR COMÚN ES QUERER QUE NO PASE ALGO, O QUE ALGO DEJE DE PASAR.</a:t>
              </a:r>
            </a:p>
            <a:p>
              <a:pPr algn="l">
                <a:lnSpc>
                  <a:spcPts val="4320"/>
                </a:lnSpc>
              </a:pPr>
              <a:endParaRPr lang="en-US" sz="3200" b="1" dirty="0">
                <a:solidFill>
                  <a:srgbClr val="F5F5F5"/>
                </a:solidFill>
                <a:latin typeface="Calibri (MS) Bold"/>
                <a:ea typeface="Calibri (MS) Bold"/>
                <a:cs typeface="Calibri (MS) Bold"/>
                <a:sym typeface="Calibri (MS) Bold"/>
              </a:endParaRPr>
            </a:p>
            <a:p>
              <a:pPr>
                <a:lnSpc>
                  <a:spcPts val="4320"/>
                </a:lnSpc>
              </a:pPr>
              <a:r>
                <a:rPr lang="en-US" sz="3600" b="1" dirty="0">
                  <a:solidFill>
                    <a:srgbClr val="92D050"/>
                  </a:solidFill>
                  <a:latin typeface="Calibri (MS) Bold"/>
                  <a:ea typeface="Calibri (MS) Bold"/>
                  <a:cs typeface="Calibri (MS) Bold"/>
                  <a:sym typeface="Calibri (MS) Bold"/>
                </a:rPr>
                <a:t>UN OBJETIVO NO ES LO QUE LE PASA, NI LO QUE NO QUIERE</a:t>
              </a:r>
            </a:p>
            <a:p>
              <a:pPr>
                <a:lnSpc>
                  <a:spcPts val="3600"/>
                </a:lnSpc>
              </a:pPr>
              <a:r>
                <a:rPr lang="en-US" sz="2800" b="1" dirty="0">
                  <a:solidFill>
                    <a:srgbClr val="F5F5F5"/>
                  </a:solidFill>
                  <a:latin typeface="Calibri (MS) Bold"/>
                  <a:ea typeface="Calibri (MS) Bold"/>
                  <a:cs typeface="Calibri (MS) Bold"/>
                  <a:sym typeface="Calibri (MS) Bold"/>
                </a:rPr>
                <a:t>“NO QUIERO SENTIRME MAS TRISTE POR MI PERDIDA”</a:t>
              </a:r>
            </a:p>
            <a:p>
              <a:pPr>
                <a:lnSpc>
                  <a:spcPts val="3600"/>
                </a:lnSpc>
              </a:pPr>
              <a:r>
                <a:rPr lang="en-US" sz="2800" b="1" dirty="0">
                  <a:solidFill>
                    <a:srgbClr val="F5F5F5"/>
                  </a:solidFill>
                  <a:latin typeface="Calibri (MS) Bold"/>
                  <a:ea typeface="Calibri (MS) Bold"/>
                  <a:cs typeface="Calibri (MS) Bold"/>
                  <a:sym typeface="Calibri (MS) Bold"/>
                </a:rPr>
                <a:t>“NO QUIERO TENER QUE DISCUTIR CON MI SOCIO”</a:t>
              </a:r>
            </a:p>
            <a:p>
              <a:pPr>
                <a:lnSpc>
                  <a:spcPts val="4320"/>
                </a:lnSpc>
              </a:pPr>
              <a:endParaRPr lang="en-US" sz="3200" b="1" dirty="0">
                <a:solidFill>
                  <a:srgbClr val="F5F5F5"/>
                </a:solidFill>
                <a:latin typeface="Calibri (MS) Bold"/>
                <a:ea typeface="Calibri (MS) Bold"/>
                <a:cs typeface="Calibri (MS) Bold"/>
                <a:sym typeface="Calibri (MS) Bold"/>
              </a:endParaRPr>
            </a:p>
          </p:txBody>
        </p:sp>
      </p:grpSp>
      <p:sp>
        <p:nvSpPr>
          <p:cNvPr id="8" name="TextBox 8"/>
          <p:cNvSpPr txBox="1"/>
          <p:nvPr/>
        </p:nvSpPr>
        <p:spPr>
          <a:xfrm>
            <a:off x="788766" y="3955352"/>
            <a:ext cx="12391557" cy="2697766"/>
          </a:xfrm>
          <a:prstGeom prst="rect">
            <a:avLst/>
          </a:prstGeom>
        </p:spPr>
        <p:txBody>
          <a:bodyPr lIns="50800" tIns="50800" rIns="50800" bIns="50800" rtlCol="0" anchor="t"/>
          <a:lstStyle/>
          <a:p>
            <a:pPr>
              <a:lnSpc>
                <a:spcPts val="4320"/>
              </a:lnSpc>
            </a:pPr>
            <a:r>
              <a:rPr lang="en-US" sz="3600" b="1" dirty="0">
                <a:solidFill>
                  <a:srgbClr val="92D050"/>
                </a:solidFill>
                <a:latin typeface="Calibri (MS) Bold"/>
                <a:ea typeface="Calibri (MS) Bold"/>
                <a:cs typeface="Calibri (MS) Bold"/>
                <a:sym typeface="Calibri (MS) Bold"/>
              </a:rPr>
              <a:t>UN OBJETIVO ES LO QUE QUIERE LOGRAR, UN RESULTADO POSITIVO. </a:t>
            </a:r>
          </a:p>
          <a:p>
            <a:pPr>
              <a:lnSpc>
                <a:spcPts val="3600"/>
              </a:lnSpc>
            </a:pPr>
            <a:r>
              <a:rPr lang="en-US" sz="3000" b="1" dirty="0">
                <a:solidFill>
                  <a:schemeClr val="bg1"/>
                </a:solidFill>
                <a:latin typeface="Calibri (MS) Bold"/>
                <a:ea typeface="Calibri (MS) Bold"/>
                <a:cs typeface="Calibri (MS) Bold"/>
                <a:sym typeface="Calibri (MS) Bold"/>
              </a:rPr>
              <a:t>“QUIERO SENTIRME EN PAZ CON LA PERDIDA ”</a:t>
            </a:r>
          </a:p>
          <a:p>
            <a:pPr>
              <a:lnSpc>
                <a:spcPts val="3600"/>
              </a:lnSpc>
            </a:pPr>
            <a:r>
              <a:rPr lang="en-US" sz="3000" b="1" dirty="0">
                <a:solidFill>
                  <a:schemeClr val="bg1"/>
                </a:solidFill>
                <a:latin typeface="Calibri (MS) Bold"/>
                <a:ea typeface="Calibri (MS) Bold"/>
                <a:cs typeface="Calibri (MS) Bold"/>
                <a:sym typeface="Calibri (MS) Bold"/>
              </a:rPr>
              <a:t>“QUIERO UNA RELACIÓN CUIDADOSA CON MI SOCIO”</a:t>
            </a:r>
          </a:p>
          <a:p>
            <a:pPr algn="l">
              <a:lnSpc>
                <a:spcPts val="2879"/>
              </a:lnSpc>
            </a:pPr>
            <a:endParaRPr lang="en-US" sz="3000" b="1" dirty="0">
              <a:solidFill>
                <a:srgbClr val="1C191E"/>
              </a:solidFill>
              <a:latin typeface="Calibri (MS) Bold"/>
              <a:ea typeface="Calibri (MS) Bold"/>
              <a:cs typeface="Calibri (MS) Bold"/>
              <a:sym typeface="Calibri (MS) Bold"/>
            </a:endParaRPr>
          </a:p>
        </p:txBody>
      </p:sp>
      <p:sp>
        <p:nvSpPr>
          <p:cNvPr id="9" name="TextBox 9"/>
          <p:cNvSpPr txBox="1"/>
          <p:nvPr/>
        </p:nvSpPr>
        <p:spPr>
          <a:xfrm>
            <a:off x="2308767" y="7557793"/>
            <a:ext cx="13470445" cy="1704975"/>
          </a:xfrm>
          <a:prstGeom prst="rect">
            <a:avLst/>
          </a:prstGeom>
        </p:spPr>
        <p:txBody>
          <a:bodyPr lIns="0" tIns="0" rIns="0" bIns="0" rtlCol="0" anchor="t">
            <a:spAutoFit/>
          </a:bodyPr>
          <a:lstStyle/>
          <a:p>
            <a:pPr algn="ctr">
              <a:lnSpc>
                <a:spcPts val="4320"/>
              </a:lnSpc>
            </a:pPr>
            <a:r>
              <a:rPr lang="en-US" sz="3600" dirty="0">
                <a:solidFill>
                  <a:srgbClr val="F5F5F5"/>
                </a:solidFill>
                <a:latin typeface="Arial Bold"/>
                <a:ea typeface="Arial Bold"/>
                <a:cs typeface="Arial Bold"/>
                <a:sym typeface="Arial Bold"/>
              </a:rPr>
              <a:t>Esto pone </a:t>
            </a:r>
            <a:r>
              <a:rPr lang="en-US" sz="3600" dirty="0" err="1">
                <a:solidFill>
                  <a:srgbClr val="F5F5F5"/>
                </a:solidFill>
                <a:latin typeface="Arial Bold"/>
                <a:ea typeface="Arial Bold"/>
                <a:cs typeface="Arial Bold"/>
                <a:sym typeface="Arial Bold"/>
              </a:rPr>
              <a:t>el</a:t>
            </a:r>
            <a:r>
              <a:rPr lang="en-US" sz="3600" dirty="0">
                <a:solidFill>
                  <a:srgbClr val="F5F5F5"/>
                </a:solidFill>
                <a:latin typeface="Arial Bold"/>
                <a:ea typeface="Arial Bold"/>
                <a:cs typeface="Arial Bold"/>
                <a:sym typeface="Arial Bold"/>
              </a:rPr>
              <a:t> </a:t>
            </a:r>
            <a:r>
              <a:rPr lang="en-US" sz="3600" dirty="0" err="1">
                <a:solidFill>
                  <a:srgbClr val="F5F5F5"/>
                </a:solidFill>
                <a:latin typeface="Arial Bold"/>
                <a:ea typeface="Arial Bold"/>
                <a:cs typeface="Arial Bold"/>
                <a:sym typeface="Arial Bold"/>
              </a:rPr>
              <a:t>foco</a:t>
            </a:r>
            <a:r>
              <a:rPr lang="en-US" sz="3600" dirty="0">
                <a:solidFill>
                  <a:srgbClr val="F5F5F5"/>
                </a:solidFill>
                <a:latin typeface="Arial Bold"/>
                <a:ea typeface="Arial Bold"/>
                <a:cs typeface="Arial Bold"/>
                <a:sym typeface="Arial Bold"/>
              </a:rPr>
              <a:t> no </a:t>
            </a:r>
            <a:r>
              <a:rPr lang="en-US" sz="3600" dirty="0" err="1">
                <a:solidFill>
                  <a:srgbClr val="F5F5F5"/>
                </a:solidFill>
                <a:latin typeface="Arial Bold"/>
                <a:ea typeface="Arial Bold"/>
                <a:cs typeface="Arial Bold"/>
                <a:sym typeface="Arial Bold"/>
              </a:rPr>
              <a:t>sólo</a:t>
            </a:r>
            <a:r>
              <a:rPr lang="en-US" sz="3600" dirty="0">
                <a:solidFill>
                  <a:srgbClr val="F5F5F5"/>
                </a:solidFill>
                <a:latin typeface="Arial Bold"/>
                <a:ea typeface="Arial Bold"/>
                <a:cs typeface="Arial Bold"/>
                <a:sym typeface="Arial Bold"/>
              </a:rPr>
              <a:t> </a:t>
            </a:r>
            <a:r>
              <a:rPr lang="en-US" sz="3600" dirty="0" err="1">
                <a:solidFill>
                  <a:srgbClr val="F5F5F5"/>
                </a:solidFill>
                <a:latin typeface="Arial Bold"/>
                <a:ea typeface="Arial Bold"/>
                <a:cs typeface="Arial Bold"/>
                <a:sym typeface="Arial Bold"/>
              </a:rPr>
              <a:t>en</a:t>
            </a:r>
            <a:r>
              <a:rPr lang="en-US" sz="3600" dirty="0">
                <a:solidFill>
                  <a:srgbClr val="F5F5F5"/>
                </a:solidFill>
                <a:latin typeface="Arial Bold"/>
                <a:ea typeface="Arial Bold"/>
                <a:cs typeface="Arial Bold"/>
                <a:sym typeface="Arial Bold"/>
              </a:rPr>
              <a:t> lo que </a:t>
            </a:r>
            <a:r>
              <a:rPr lang="en-US" sz="3600" dirty="0" err="1">
                <a:solidFill>
                  <a:srgbClr val="F5F5F5"/>
                </a:solidFill>
                <a:latin typeface="Arial Bold"/>
                <a:ea typeface="Arial Bold"/>
                <a:cs typeface="Arial Bold"/>
                <a:sym typeface="Arial Bold"/>
              </a:rPr>
              <a:t>quiere</a:t>
            </a:r>
            <a:r>
              <a:rPr lang="en-US" sz="3600" dirty="0">
                <a:solidFill>
                  <a:srgbClr val="F5F5F5"/>
                </a:solidFill>
                <a:latin typeface="Arial Bold"/>
                <a:ea typeface="Arial Bold"/>
                <a:cs typeface="Arial Bold"/>
                <a:sym typeface="Arial Bold"/>
              </a:rPr>
              <a:t> que </a:t>
            </a:r>
            <a:r>
              <a:rPr lang="en-US" sz="3600" dirty="0" err="1">
                <a:solidFill>
                  <a:srgbClr val="F5F5F5"/>
                </a:solidFill>
                <a:latin typeface="Arial Bold"/>
                <a:ea typeface="Arial Bold"/>
                <a:cs typeface="Arial Bold"/>
                <a:sym typeface="Arial Bold"/>
              </a:rPr>
              <a:t>suceda</a:t>
            </a:r>
            <a:r>
              <a:rPr lang="en-US" sz="3600" dirty="0">
                <a:solidFill>
                  <a:srgbClr val="F5F5F5"/>
                </a:solidFill>
                <a:latin typeface="Arial Bold"/>
                <a:ea typeface="Arial Bold"/>
                <a:cs typeface="Arial Bold"/>
                <a:sym typeface="Arial Bold"/>
              </a:rPr>
              <a:t> </a:t>
            </a:r>
            <a:r>
              <a:rPr lang="en-US" sz="3600" dirty="0" err="1">
                <a:solidFill>
                  <a:srgbClr val="F5F5F5"/>
                </a:solidFill>
                <a:latin typeface="Arial Bold"/>
                <a:ea typeface="Arial Bold"/>
                <a:cs typeface="Arial Bold"/>
                <a:sym typeface="Arial Bold"/>
              </a:rPr>
              <a:t>afuera</a:t>
            </a:r>
            <a:r>
              <a:rPr lang="en-US" sz="3600" dirty="0">
                <a:solidFill>
                  <a:srgbClr val="F5F5F5"/>
                </a:solidFill>
                <a:latin typeface="Arial Bold"/>
                <a:ea typeface="Arial Bold"/>
                <a:cs typeface="Arial Bold"/>
                <a:sym typeface="Arial Bold"/>
              </a:rPr>
              <a:t>, </a:t>
            </a:r>
            <a:r>
              <a:rPr lang="en-US" sz="3600" dirty="0" err="1">
                <a:solidFill>
                  <a:srgbClr val="F5F5F5"/>
                </a:solidFill>
                <a:latin typeface="Arial Bold"/>
                <a:ea typeface="Arial Bold"/>
                <a:cs typeface="Arial Bold"/>
                <a:sym typeface="Arial Bold"/>
              </a:rPr>
              <a:t>sino</a:t>
            </a:r>
            <a:r>
              <a:rPr lang="en-US" sz="3600" dirty="0">
                <a:solidFill>
                  <a:srgbClr val="F5F5F5"/>
                </a:solidFill>
                <a:latin typeface="Arial Bold"/>
                <a:ea typeface="Arial Bold"/>
                <a:cs typeface="Arial Bold"/>
                <a:sym typeface="Arial Bold"/>
              </a:rPr>
              <a:t> </a:t>
            </a:r>
            <a:r>
              <a:rPr lang="en-US" sz="3600" dirty="0" err="1">
                <a:solidFill>
                  <a:srgbClr val="F5F5F5"/>
                </a:solidFill>
                <a:latin typeface="Arial Bold"/>
                <a:ea typeface="Arial Bold"/>
                <a:cs typeface="Arial Bold"/>
                <a:sym typeface="Arial Bold"/>
              </a:rPr>
              <a:t>en</a:t>
            </a:r>
            <a:r>
              <a:rPr lang="en-US" sz="3600" dirty="0">
                <a:solidFill>
                  <a:srgbClr val="F5F5F5"/>
                </a:solidFill>
                <a:latin typeface="Arial Bold"/>
                <a:ea typeface="Arial Bold"/>
                <a:cs typeface="Arial Bold"/>
                <a:sym typeface="Arial Bold"/>
              </a:rPr>
              <a:t> lo que </a:t>
            </a:r>
            <a:r>
              <a:rPr lang="en-US" sz="3600" dirty="0" err="1">
                <a:solidFill>
                  <a:srgbClr val="F5F5F5"/>
                </a:solidFill>
                <a:latin typeface="Arial Bold"/>
                <a:ea typeface="Arial Bold"/>
                <a:cs typeface="Arial Bold"/>
                <a:sym typeface="Arial Bold"/>
              </a:rPr>
              <a:t>quiere</a:t>
            </a:r>
            <a:r>
              <a:rPr lang="en-US" sz="3600" dirty="0">
                <a:solidFill>
                  <a:srgbClr val="F5F5F5"/>
                </a:solidFill>
                <a:latin typeface="Arial Bold"/>
                <a:ea typeface="Arial Bold"/>
                <a:cs typeface="Arial Bold"/>
                <a:sym typeface="Arial Bold"/>
              </a:rPr>
              <a:t> que </a:t>
            </a:r>
            <a:r>
              <a:rPr lang="en-US" sz="3600" dirty="0" err="1">
                <a:solidFill>
                  <a:srgbClr val="F5F5F5"/>
                </a:solidFill>
                <a:latin typeface="Arial Bold"/>
                <a:ea typeface="Arial Bold"/>
                <a:cs typeface="Arial Bold"/>
                <a:sym typeface="Arial Bold"/>
              </a:rPr>
              <a:t>suceda</a:t>
            </a:r>
            <a:r>
              <a:rPr lang="en-US" sz="3600" dirty="0">
                <a:solidFill>
                  <a:srgbClr val="F5F5F5"/>
                </a:solidFill>
                <a:latin typeface="Arial Bold"/>
                <a:ea typeface="Arial Bold"/>
                <a:cs typeface="Arial Bold"/>
                <a:sym typeface="Arial Bold"/>
              </a:rPr>
              <a:t> con </a:t>
            </a:r>
            <a:r>
              <a:rPr lang="en-US" sz="3600" dirty="0" err="1">
                <a:solidFill>
                  <a:srgbClr val="F5F5F5"/>
                </a:solidFill>
                <a:latin typeface="Arial Bold"/>
                <a:ea typeface="Arial Bold"/>
                <a:cs typeface="Arial Bold"/>
                <a:sym typeface="Arial Bold"/>
              </a:rPr>
              <a:t>él</a:t>
            </a:r>
            <a:r>
              <a:rPr lang="en-US" sz="3600" dirty="0">
                <a:solidFill>
                  <a:srgbClr val="F5F5F5"/>
                </a:solidFill>
                <a:latin typeface="Arial Bold"/>
                <a:ea typeface="Arial Bold"/>
                <a:cs typeface="Arial Bold"/>
                <a:sym typeface="Arial Bold"/>
              </a:rPr>
              <a:t> </a:t>
            </a:r>
            <a:r>
              <a:rPr lang="en-US" sz="3600" dirty="0" err="1">
                <a:solidFill>
                  <a:srgbClr val="F5F5F5"/>
                </a:solidFill>
                <a:latin typeface="Arial Bold"/>
                <a:ea typeface="Arial Bold"/>
                <a:cs typeface="Arial Bold"/>
                <a:sym typeface="Arial Bold"/>
              </a:rPr>
              <a:t>adentro</a:t>
            </a:r>
            <a:r>
              <a:rPr lang="en-US" sz="3600" dirty="0">
                <a:solidFill>
                  <a:srgbClr val="F5F5F5"/>
                </a:solidFill>
                <a:latin typeface="Arial Bold"/>
                <a:ea typeface="Arial Bold"/>
                <a:cs typeface="Arial Bold"/>
                <a:sym typeface="Arial Bold"/>
              </a:rPr>
              <a:t>.</a:t>
            </a:r>
          </a:p>
          <a:p>
            <a:pPr algn="ctr">
              <a:lnSpc>
                <a:spcPts val="4320"/>
              </a:lnSpc>
            </a:pPr>
            <a:r>
              <a:rPr lang="en-US" sz="3600" dirty="0">
                <a:solidFill>
                  <a:srgbClr val="F5F5F5"/>
                </a:solidFill>
                <a:latin typeface="Arial Bold"/>
                <a:ea typeface="Arial Bold"/>
                <a:cs typeface="Arial Bold"/>
                <a:sym typeface="Arial Bold"/>
              </a:rPr>
              <a:t>Lo </a:t>
            </a:r>
            <a:r>
              <a:rPr lang="en-US" sz="3600" dirty="0" err="1">
                <a:solidFill>
                  <a:srgbClr val="F5F5F5"/>
                </a:solidFill>
                <a:latin typeface="Arial Bold"/>
                <a:ea typeface="Arial Bold"/>
                <a:cs typeface="Arial Bold"/>
                <a:sym typeface="Arial Bold"/>
              </a:rPr>
              <a:t>lleva</a:t>
            </a:r>
            <a:r>
              <a:rPr lang="en-US" sz="3600" dirty="0">
                <a:solidFill>
                  <a:srgbClr val="F5F5F5"/>
                </a:solidFill>
                <a:latin typeface="Arial Bold"/>
                <a:ea typeface="Arial Bold"/>
                <a:cs typeface="Arial Bold"/>
                <a:sym typeface="Arial Bold"/>
              </a:rPr>
              <a:t> al </a:t>
            </a:r>
            <a:r>
              <a:rPr lang="en-US" sz="3600" dirty="0" err="1">
                <a:solidFill>
                  <a:srgbClr val="F5F5F5"/>
                </a:solidFill>
                <a:latin typeface="Arial Bold"/>
                <a:ea typeface="Arial Bold"/>
                <a:cs typeface="Arial Bold"/>
                <a:sym typeface="Arial Bold"/>
              </a:rPr>
              <a:t>terreno</a:t>
            </a:r>
            <a:r>
              <a:rPr lang="en-US" sz="3600" dirty="0">
                <a:solidFill>
                  <a:srgbClr val="F5F5F5"/>
                </a:solidFill>
                <a:latin typeface="Arial Bold"/>
                <a:ea typeface="Arial Bold"/>
                <a:cs typeface="Arial Bold"/>
                <a:sym typeface="Arial Bold"/>
              </a:rPr>
              <a:t> de la </a:t>
            </a:r>
            <a:r>
              <a:rPr lang="en-US" sz="3600" dirty="0" err="1">
                <a:solidFill>
                  <a:srgbClr val="F5F5F5"/>
                </a:solidFill>
                <a:latin typeface="Arial Bold"/>
                <a:ea typeface="Arial Bold"/>
                <a:cs typeface="Arial Bold"/>
                <a:sym typeface="Arial Bold"/>
              </a:rPr>
              <a:t>responsabilidad</a:t>
            </a:r>
            <a:r>
              <a:rPr lang="en-US" sz="3600" dirty="0">
                <a:solidFill>
                  <a:srgbClr val="F5F5F5"/>
                </a:solidFill>
                <a:latin typeface="Arial Bold"/>
                <a:ea typeface="Arial Bold"/>
                <a:cs typeface="Arial Bold"/>
                <a:sym typeface="Arial Bold"/>
              </a:rPr>
              <a:t>.</a:t>
            </a:r>
          </a:p>
        </p:txBody>
      </p:sp>
    </p:spTree>
  </p:cSld>
  <p:clrMapOvr>
    <a:masterClrMapping/>
  </p:clrMapOvr>
  <p:transition>
    <p:fade/>
  </p:transition>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0741BA"/>
        </a:solidFill>
        <a:effectLst/>
      </p:bgPr>
    </p:bg>
    <p:spTree>
      <p:nvGrpSpPr>
        <p:cNvPr id="1" name=""/>
        <p:cNvGrpSpPr/>
        <p:nvPr/>
      </p:nvGrpSpPr>
      <p:grpSpPr>
        <a:xfrm>
          <a:off x="0" y="0"/>
          <a:ext cx="0" cy="0"/>
          <a:chOff x="0" y="0"/>
          <a:chExt cx="0" cy="0"/>
        </a:xfrm>
      </p:grpSpPr>
      <p:grpSp>
        <p:nvGrpSpPr>
          <p:cNvPr id="2" name="Group 2"/>
          <p:cNvGrpSpPr/>
          <p:nvPr/>
        </p:nvGrpSpPr>
        <p:grpSpPr>
          <a:xfrm>
            <a:off x="8146143" y="0"/>
            <a:ext cx="11900083" cy="10287000"/>
            <a:chOff x="0" y="0"/>
            <a:chExt cx="15866778" cy="13716000"/>
          </a:xfrm>
        </p:grpSpPr>
        <p:pic>
          <p:nvPicPr>
            <p:cNvPr id="3" name="Picture 3"/>
            <p:cNvPicPr>
              <a:picLocks noChangeAspect="1"/>
            </p:cNvPicPr>
            <p:nvPr/>
          </p:nvPicPr>
          <p:blipFill>
            <a:blip r:embed="rId3"/>
            <a:srcRect l="11777" r="11777"/>
            <a:stretch>
              <a:fillRect/>
            </a:stretch>
          </p:blipFill>
          <p:spPr>
            <a:xfrm>
              <a:off x="0" y="0"/>
              <a:ext cx="15866778" cy="13716000"/>
            </a:xfrm>
            <a:prstGeom prst="rect">
              <a:avLst/>
            </a:prstGeom>
          </p:spPr>
        </p:pic>
      </p:grpSp>
      <p:grpSp>
        <p:nvGrpSpPr>
          <p:cNvPr id="4" name="Group 4"/>
          <p:cNvGrpSpPr/>
          <p:nvPr/>
        </p:nvGrpSpPr>
        <p:grpSpPr>
          <a:xfrm rot="5400000">
            <a:off x="340370" y="-20636"/>
            <a:ext cx="10287000" cy="10369302"/>
            <a:chOff x="0" y="0"/>
            <a:chExt cx="3130550" cy="3155596"/>
          </a:xfrm>
        </p:grpSpPr>
        <p:sp>
          <p:nvSpPr>
            <p:cNvPr id="5" name="Freeform 5"/>
            <p:cNvSpPr/>
            <p:nvPr/>
          </p:nvSpPr>
          <p:spPr>
            <a:xfrm>
              <a:off x="0" y="0"/>
              <a:ext cx="3130550" cy="3155596"/>
            </a:xfrm>
            <a:custGeom>
              <a:avLst/>
              <a:gdLst/>
              <a:ahLst/>
              <a:cxnLst/>
              <a:rect l="l" t="t" r="r" b="b"/>
              <a:pathLst>
                <a:path w="3130550" h="3155596">
                  <a:moveTo>
                    <a:pt x="0" y="1123950"/>
                  </a:moveTo>
                  <a:lnTo>
                    <a:pt x="0" y="3155596"/>
                  </a:lnTo>
                  <a:lnTo>
                    <a:pt x="3130550" y="3155596"/>
                  </a:lnTo>
                  <a:lnTo>
                    <a:pt x="3130550" y="0"/>
                  </a:lnTo>
                  <a:close/>
                </a:path>
              </a:pathLst>
            </a:custGeom>
            <a:solidFill>
              <a:srgbClr val="0741BA"/>
            </a:solidFill>
          </p:spPr>
          <p:txBody>
            <a:bodyPr/>
            <a:lstStyle/>
            <a:p>
              <a:endParaRPr lang="es-AR"/>
            </a:p>
          </p:txBody>
        </p:sp>
      </p:grpSp>
      <p:grpSp>
        <p:nvGrpSpPr>
          <p:cNvPr id="6" name="Group 6"/>
          <p:cNvGrpSpPr/>
          <p:nvPr/>
        </p:nvGrpSpPr>
        <p:grpSpPr>
          <a:xfrm rot="5400000">
            <a:off x="3423372" y="3341070"/>
            <a:ext cx="3522559" cy="10369302"/>
            <a:chOff x="0" y="0"/>
            <a:chExt cx="3130550" cy="9215352"/>
          </a:xfrm>
        </p:grpSpPr>
        <p:sp>
          <p:nvSpPr>
            <p:cNvPr id="7" name="Freeform 7"/>
            <p:cNvSpPr/>
            <p:nvPr/>
          </p:nvSpPr>
          <p:spPr>
            <a:xfrm>
              <a:off x="0" y="0"/>
              <a:ext cx="3130550" cy="9215352"/>
            </a:xfrm>
            <a:custGeom>
              <a:avLst/>
              <a:gdLst/>
              <a:ahLst/>
              <a:cxnLst/>
              <a:rect l="l" t="t" r="r" b="b"/>
              <a:pathLst>
                <a:path w="3130550" h="9215352">
                  <a:moveTo>
                    <a:pt x="0" y="1123950"/>
                  </a:moveTo>
                  <a:lnTo>
                    <a:pt x="0" y="9215352"/>
                  </a:lnTo>
                  <a:lnTo>
                    <a:pt x="3130550" y="9215352"/>
                  </a:lnTo>
                  <a:lnTo>
                    <a:pt x="3130550" y="0"/>
                  </a:lnTo>
                  <a:close/>
                </a:path>
              </a:pathLst>
            </a:custGeom>
            <a:solidFill>
              <a:srgbClr val="1895D2"/>
            </a:solidFill>
          </p:spPr>
          <p:txBody>
            <a:bodyPr/>
            <a:lstStyle/>
            <a:p>
              <a:endParaRPr lang="es-AR"/>
            </a:p>
          </p:txBody>
        </p:sp>
      </p:grpSp>
      <p:sp>
        <p:nvSpPr>
          <p:cNvPr id="8" name="Freeform 8"/>
          <p:cNvSpPr/>
          <p:nvPr/>
        </p:nvSpPr>
        <p:spPr>
          <a:xfrm>
            <a:off x="299219" y="233678"/>
            <a:ext cx="1448003" cy="1175208"/>
          </a:xfrm>
          <a:custGeom>
            <a:avLst/>
            <a:gdLst/>
            <a:ahLst/>
            <a:cxnLst/>
            <a:rect l="l" t="t" r="r" b="b"/>
            <a:pathLst>
              <a:path w="1448003" h="1175208">
                <a:moveTo>
                  <a:pt x="0" y="0"/>
                </a:moveTo>
                <a:lnTo>
                  <a:pt x="1448003" y="0"/>
                </a:lnTo>
                <a:lnTo>
                  <a:pt x="1448003" y="1175208"/>
                </a:lnTo>
                <a:lnTo>
                  <a:pt x="0" y="1175208"/>
                </a:lnTo>
                <a:lnTo>
                  <a:pt x="0" y="0"/>
                </a:lnTo>
                <a:close/>
              </a:path>
            </a:pathLst>
          </a:custGeom>
          <a:blipFill>
            <a:blip r:embed="rId4"/>
            <a:stretch>
              <a:fillRect b="-13047"/>
            </a:stretch>
          </a:blipFill>
        </p:spPr>
        <p:txBody>
          <a:bodyPr/>
          <a:lstStyle/>
          <a:p>
            <a:endParaRPr lang="es-AR"/>
          </a:p>
        </p:txBody>
      </p:sp>
      <p:sp>
        <p:nvSpPr>
          <p:cNvPr id="9" name="TextBox 9"/>
          <p:cNvSpPr txBox="1"/>
          <p:nvPr/>
        </p:nvSpPr>
        <p:spPr>
          <a:xfrm>
            <a:off x="299219" y="7258896"/>
            <a:ext cx="9176829" cy="2619375"/>
          </a:xfrm>
          <a:prstGeom prst="rect">
            <a:avLst/>
          </a:prstGeom>
        </p:spPr>
        <p:txBody>
          <a:bodyPr lIns="0" tIns="0" rIns="0" bIns="0" rtlCol="0" anchor="t">
            <a:spAutoFit/>
          </a:bodyPr>
          <a:lstStyle/>
          <a:p>
            <a:pPr algn="ctr">
              <a:lnSpc>
                <a:spcPts val="5100"/>
              </a:lnSpc>
            </a:pPr>
            <a:endParaRPr dirty="0"/>
          </a:p>
          <a:p>
            <a:pPr algn="ctr">
              <a:lnSpc>
                <a:spcPts val="5100"/>
              </a:lnSpc>
            </a:pPr>
            <a:r>
              <a:rPr lang="en-US" sz="5000" b="1" spc="115" dirty="0">
                <a:solidFill>
                  <a:srgbClr val="F5F5F5"/>
                </a:solidFill>
                <a:latin typeface="Montserrat Bold"/>
                <a:ea typeface="Montserrat Bold"/>
                <a:cs typeface="Montserrat Bold"/>
                <a:sym typeface="Montserrat Bold"/>
              </a:rPr>
              <a:t>Fase 2 </a:t>
            </a:r>
          </a:p>
          <a:p>
            <a:pPr algn="ctr">
              <a:lnSpc>
                <a:spcPts val="5100"/>
              </a:lnSpc>
            </a:pPr>
            <a:r>
              <a:rPr lang="en-US" sz="5000" b="1" spc="115" dirty="0">
                <a:solidFill>
                  <a:srgbClr val="F5F5F5"/>
                </a:solidFill>
                <a:latin typeface="Montserrat Bold"/>
                <a:ea typeface="Montserrat Bold"/>
                <a:cs typeface="Montserrat Bold"/>
                <a:sym typeface="Montserrat Bold"/>
              </a:rPr>
              <a:t>ACUERDO /OBJETIVO</a:t>
            </a:r>
          </a:p>
          <a:p>
            <a:pPr algn="ctr">
              <a:lnSpc>
                <a:spcPts val="5100"/>
              </a:lnSpc>
            </a:pPr>
            <a:endParaRPr lang="en-US" sz="5000" b="1" spc="115" dirty="0">
              <a:solidFill>
                <a:srgbClr val="F5F5F5"/>
              </a:solidFill>
              <a:latin typeface="Montserrat Bold"/>
              <a:ea typeface="Montserrat Bold"/>
              <a:cs typeface="Montserrat Bold"/>
              <a:sym typeface="Montserrat Bold"/>
            </a:endParaRPr>
          </a:p>
        </p:txBody>
      </p:sp>
      <p:sp>
        <p:nvSpPr>
          <p:cNvPr id="10" name="TextBox 10"/>
          <p:cNvSpPr txBox="1"/>
          <p:nvPr/>
        </p:nvSpPr>
        <p:spPr>
          <a:xfrm>
            <a:off x="-381000" y="4038600"/>
            <a:ext cx="9093200" cy="1793747"/>
          </a:xfrm>
          <a:prstGeom prst="rect">
            <a:avLst/>
          </a:prstGeom>
        </p:spPr>
        <p:txBody>
          <a:bodyPr lIns="0" tIns="0" rIns="0" bIns="0" rtlCol="0" anchor="t">
            <a:spAutoFit/>
          </a:bodyPr>
          <a:lstStyle/>
          <a:p>
            <a:pPr algn="ctr">
              <a:lnSpc>
                <a:spcPts val="6935"/>
              </a:lnSpc>
              <a:spcBef>
                <a:spcPct val="0"/>
              </a:spcBef>
            </a:pPr>
            <a:r>
              <a:rPr lang="en-US" sz="6799" b="1" spc="156">
                <a:solidFill>
                  <a:srgbClr val="F5F5F5"/>
                </a:solidFill>
                <a:latin typeface="Montserrat Bold"/>
                <a:ea typeface="Montserrat Bold"/>
                <a:cs typeface="Montserrat Bold"/>
                <a:sym typeface="Montserrat Bold"/>
              </a:rPr>
              <a:t>GRACIAS!</a:t>
            </a:r>
          </a:p>
          <a:p>
            <a:pPr algn="ctr">
              <a:lnSpc>
                <a:spcPts val="6935"/>
              </a:lnSpc>
              <a:spcBef>
                <a:spcPct val="0"/>
              </a:spcBef>
            </a:pPr>
            <a:endParaRPr lang="en-US" sz="6799" b="1" spc="156">
              <a:solidFill>
                <a:srgbClr val="F5F5F5"/>
              </a:solidFill>
              <a:latin typeface="Montserrat Bold"/>
              <a:ea typeface="Montserrat Bold"/>
              <a:cs typeface="Montserrat Bold"/>
              <a:sym typeface="Montserrat Bold"/>
            </a:endParaRPr>
          </a:p>
        </p:txBody>
      </p:sp>
    </p:spTree>
  </p:cSld>
  <p:clrMapOvr>
    <a:masterClrMapping/>
  </p:clrMapOvr>
  <p:transition>
    <p:fade/>
  </p:transition>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TotalTime>
  <Words>1301</Words>
  <Application>Microsoft Macintosh PowerPoint</Application>
  <PresentationFormat>Personalizado</PresentationFormat>
  <Paragraphs>146</Paragraphs>
  <Slides>14</Slides>
  <Notes>11</Notes>
  <HiddenSlides>0</HiddenSlides>
  <MMClips>0</MMClips>
  <ScaleCrop>false</ScaleCrop>
  <HeadingPairs>
    <vt:vector size="6" baseType="variant">
      <vt:variant>
        <vt:lpstr>Fuentes usadas</vt:lpstr>
      </vt:variant>
      <vt:variant>
        <vt:i4>9</vt:i4>
      </vt:variant>
      <vt:variant>
        <vt:lpstr>Tema</vt:lpstr>
      </vt:variant>
      <vt:variant>
        <vt:i4>1</vt:i4>
      </vt:variant>
      <vt:variant>
        <vt:lpstr>Títulos de diapositiva</vt:lpstr>
      </vt:variant>
      <vt:variant>
        <vt:i4>14</vt:i4>
      </vt:variant>
    </vt:vector>
  </HeadingPairs>
  <TitlesOfParts>
    <vt:vector size="24" baseType="lpstr">
      <vt:lpstr>Calibri (MS) Bold</vt:lpstr>
      <vt:lpstr>Arimo</vt:lpstr>
      <vt:lpstr>Calibri</vt:lpstr>
      <vt:lpstr>Arimo Bold</vt:lpstr>
      <vt:lpstr>Montserrat Bold</vt:lpstr>
      <vt:lpstr>Calibri (MS)</vt:lpstr>
      <vt:lpstr>Rosario Bold</vt:lpstr>
      <vt:lpstr>Arial</vt:lpstr>
      <vt:lpstr>Arial Bold</vt:lpstr>
      <vt:lpstr>Office Theme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METODOLOGIA parte 1 , sesiones Huama Latam.pptx</dc:title>
  <cp:lastModifiedBy>Hector Mantese</cp:lastModifiedBy>
  <cp:revision>3</cp:revision>
  <dcterms:created xsi:type="dcterms:W3CDTF">2006-08-16T00:00:00Z</dcterms:created>
  <dcterms:modified xsi:type="dcterms:W3CDTF">2025-07-24T18:58:02Z</dcterms:modified>
  <dc:identifier>DAGqpZCjdss</dc:identifier>
</cp:coreProperties>
</file>