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Montserrat Bold" charset="1" panose="00000800000000000000"/>
      <p:regular r:id="rId28"/>
    </p:embeddedFont>
    <p:embeddedFont>
      <p:font typeface="League Spartan" charset="1" panose="00000800000000000000"/>
      <p:regular r:id="rId29"/>
    </p:embeddedFont>
    <p:embeddedFont>
      <p:font typeface="Montserrat" charset="1" panose="000005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notesMasters/notesMaster1.xml" Type="http://schemas.openxmlformats.org/officeDocument/2006/relationships/notesMaster"/><Relationship Id="rId26" Target="theme/theme2.xml" Type="http://schemas.openxmlformats.org/officeDocument/2006/relationships/theme"/><Relationship Id="rId27" Target="notesSlides/notesSlide1.xml" Type="http://schemas.openxmlformats.org/officeDocument/2006/relationships/notes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2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1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87917" y="0"/>
            <a:ext cx="11900083" cy="10287000"/>
            <a:chOff x="0" y="0"/>
            <a:chExt cx="15866778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3"/>
            <a:srcRect l="11777" t="0" r="11777" b="0"/>
            <a:stretch>
              <a:fillRect/>
            </a:stretch>
          </p:blipFill>
          <p:spPr>
            <a:xfrm flipH="false" flipV="false">
              <a:off x="0" y="0"/>
              <a:ext cx="15866778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5400000">
            <a:off x="41151" y="-41151"/>
            <a:ext cx="10287000" cy="10369302"/>
            <a:chOff x="0" y="0"/>
            <a:chExt cx="3130550" cy="31555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30550" cy="3155596"/>
            </a:xfrm>
            <a:custGeom>
              <a:avLst/>
              <a:gdLst/>
              <a:ahLst/>
              <a:cxnLst/>
              <a:rect r="r" b="b" t="t" l="l"/>
              <a:pathLst>
                <a:path h="3155596" w="3130550">
                  <a:moveTo>
                    <a:pt x="0" y="1123950"/>
                  </a:moveTo>
                  <a:lnTo>
                    <a:pt x="0" y="3155596"/>
                  </a:lnTo>
                  <a:lnTo>
                    <a:pt x="3130550" y="315559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0741BA"/>
            </a:solid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3423372" y="3341070"/>
            <a:ext cx="3522559" cy="10369302"/>
            <a:chOff x="0" y="0"/>
            <a:chExt cx="3130550" cy="9215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0550" cy="9215352"/>
            </a:xfrm>
            <a:custGeom>
              <a:avLst/>
              <a:gdLst/>
              <a:ahLst/>
              <a:cxnLst/>
              <a:rect r="r" b="b" t="t" l="l"/>
              <a:pathLst>
                <a:path h="9215352" w="3130550">
                  <a:moveTo>
                    <a:pt x="0" y="1123950"/>
                  </a:moveTo>
                  <a:lnTo>
                    <a:pt x="0" y="9215352"/>
                  </a:lnTo>
                  <a:lnTo>
                    <a:pt x="3130550" y="9215352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895D2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99219" y="233678"/>
            <a:ext cx="2317469" cy="1880872"/>
          </a:xfrm>
          <a:custGeom>
            <a:avLst/>
            <a:gdLst/>
            <a:ahLst/>
            <a:cxnLst/>
            <a:rect r="r" b="b" t="t" l="l"/>
            <a:pathLst>
              <a:path h="1880872" w="2317469">
                <a:moveTo>
                  <a:pt x="0" y="0"/>
                </a:moveTo>
                <a:lnTo>
                  <a:pt x="2317470" y="0"/>
                </a:lnTo>
                <a:lnTo>
                  <a:pt x="2317470" y="1880872"/>
                </a:lnTo>
                <a:lnTo>
                  <a:pt x="0" y="1880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304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21619" y="6780275"/>
            <a:ext cx="6001829" cy="2690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3"/>
              </a:lnSpc>
            </a:pPr>
          </a:p>
          <a:p>
            <a:pPr algn="ctr">
              <a:lnSpc>
                <a:spcPts val="5303"/>
              </a:lnSpc>
            </a:pPr>
            <a:r>
              <a:rPr lang="en-US" b="true" sz="5199" spc="119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 DE SESIONES TRIANGULADAS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381000" y="4038600"/>
            <a:ext cx="9093200" cy="91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b="true" sz="6799" spc="156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BIENVENIDOS!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88469" y="2057400"/>
            <a:ext cx="12199531" cy="8229600"/>
          </a:xfrm>
          <a:custGeom>
            <a:avLst/>
            <a:gdLst/>
            <a:ahLst/>
            <a:cxnLst/>
            <a:rect r="r" b="b" t="t" l="l"/>
            <a:pathLst>
              <a:path h="8229600" w="12199531">
                <a:moveTo>
                  <a:pt x="0" y="0"/>
                </a:moveTo>
                <a:lnTo>
                  <a:pt x="12199531" y="0"/>
                </a:lnTo>
                <a:lnTo>
                  <a:pt x="121995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469" y="1854200"/>
            <a:ext cx="5969000" cy="625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5"/>
              </a:lnSpc>
              <a:spcBef>
                <a:spcPct val="0"/>
              </a:spcBef>
            </a:pPr>
          </a:p>
          <a:p>
            <a:pPr algn="ctr">
              <a:lnSpc>
                <a:spcPts val="5505"/>
              </a:lnSpc>
              <a:spcBef>
                <a:spcPct val="0"/>
              </a:spcBef>
            </a:pPr>
          </a:p>
          <a:p>
            <a:pPr algn="ctr">
              <a:lnSpc>
                <a:spcPts val="5505"/>
              </a:lnSpc>
              <a:spcBef>
                <a:spcPct val="0"/>
              </a:spcBef>
            </a:pPr>
          </a:p>
          <a:p>
            <a:pPr algn="ctr">
              <a:lnSpc>
                <a:spcPts val="5505"/>
              </a:lnSpc>
              <a:spcBef>
                <a:spcPct val="0"/>
              </a:spcBef>
            </a:pPr>
            <a:r>
              <a:rPr lang="en-US" b="true" sz="458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Cada sesión rota roles y permite desarrollar competencias clave.</a:t>
            </a:r>
          </a:p>
          <a:p>
            <a:pPr algn="ctr">
              <a:lnSpc>
                <a:spcPts val="5505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815035" y="705041"/>
            <a:ext cx="11191329" cy="73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7"/>
              </a:lnSpc>
              <a:spcBef>
                <a:spcPct val="0"/>
              </a:spcBef>
            </a:pPr>
            <a:r>
              <a:rPr lang="en-US" b="true" sz="5399" spc="12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Entrenamiento en triadas. 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3542309" cy="10291085"/>
          </a:xfrm>
          <a:custGeom>
            <a:avLst/>
            <a:gdLst/>
            <a:ahLst/>
            <a:cxnLst/>
            <a:rect r="r" b="b" t="t" l="l"/>
            <a:pathLst>
              <a:path h="10291085" w="13542309">
                <a:moveTo>
                  <a:pt x="0" y="0"/>
                </a:moveTo>
                <a:lnTo>
                  <a:pt x="13542309" y="0"/>
                </a:lnTo>
                <a:lnTo>
                  <a:pt x="13542309" y="10291085"/>
                </a:lnTo>
                <a:lnTo>
                  <a:pt x="0" y="10291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29" t="0" r="-702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5418" y="6423902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585200" y="7093193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09518" y="942975"/>
            <a:ext cx="43729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42309" y="251735"/>
            <a:ext cx="4559300" cy="1003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7"/>
              </a:lnSpc>
              <a:spcBef>
                <a:spcPct val="0"/>
              </a:spcBef>
            </a:pPr>
          </a:p>
          <a:p>
            <a:pPr algn="ctr">
              <a:lnSpc>
                <a:spcPts val="5397"/>
              </a:lnSpc>
              <a:spcBef>
                <a:spcPct val="0"/>
              </a:spcBef>
            </a:pPr>
          </a:p>
          <a:p>
            <a:pPr algn="ctr">
              <a:lnSpc>
                <a:spcPts val="5397"/>
              </a:lnSpc>
              <a:spcBef>
                <a:spcPct val="0"/>
              </a:spcBef>
            </a:pPr>
            <a:r>
              <a:rPr lang="en-US" b="true" sz="449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Entrenamiento </a:t>
            </a:r>
          </a:p>
          <a:p>
            <a:pPr algn="ctr">
              <a:lnSpc>
                <a:spcPts val="5397"/>
              </a:lnSpc>
              <a:spcBef>
                <a:spcPct val="0"/>
              </a:spcBef>
            </a:pPr>
            <a:r>
              <a:rPr lang="en-US" b="true" sz="449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b="true" sz="4498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Sesiones Trianguladas</a:t>
            </a:r>
          </a:p>
          <a:p>
            <a:pPr algn="ctr">
              <a:lnSpc>
                <a:spcPts val="5397"/>
              </a:lnSpc>
              <a:spcBef>
                <a:spcPct val="0"/>
              </a:spcBef>
            </a:pPr>
          </a:p>
          <a:p>
            <a:pPr algn="ctr">
              <a:lnSpc>
                <a:spcPts val="5397"/>
              </a:lnSpc>
              <a:spcBef>
                <a:spcPct val="0"/>
              </a:spcBef>
            </a:pPr>
            <a:r>
              <a:rPr lang="en-US" b="true" sz="449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Coaching Observado</a:t>
            </a:r>
          </a:p>
          <a:p>
            <a:pPr algn="ctr">
              <a:lnSpc>
                <a:spcPts val="5397"/>
              </a:lnSpc>
              <a:spcBef>
                <a:spcPct val="0"/>
              </a:spcBef>
            </a:pPr>
          </a:p>
          <a:p>
            <a:pPr algn="ctr">
              <a:lnSpc>
                <a:spcPts val="4557"/>
              </a:lnSpc>
              <a:spcBef>
                <a:spcPct val="0"/>
              </a:spcBef>
            </a:pPr>
            <a:r>
              <a:rPr lang="en-US" b="true" sz="379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Roles: </a:t>
            </a:r>
          </a:p>
          <a:p>
            <a:pPr algn="ctr">
              <a:lnSpc>
                <a:spcPts val="5397"/>
              </a:lnSpc>
              <a:spcBef>
                <a:spcPct val="0"/>
              </a:spcBef>
            </a:pPr>
            <a:r>
              <a:rPr lang="en-US" b="true" sz="4498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  Coachee  Supervisor</a:t>
            </a:r>
          </a:p>
          <a:p>
            <a:pPr algn="ctr">
              <a:lnSpc>
                <a:spcPts val="5397"/>
              </a:lnSpc>
              <a:spcBef>
                <a:spcPct val="0"/>
              </a:spcBef>
            </a:pPr>
          </a:p>
          <a:p>
            <a:pPr algn="ctr">
              <a:lnSpc>
                <a:spcPts val="539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6108" y="1603167"/>
            <a:ext cx="12839728" cy="7896433"/>
          </a:xfrm>
          <a:custGeom>
            <a:avLst/>
            <a:gdLst/>
            <a:ahLst/>
            <a:cxnLst/>
            <a:rect r="r" b="b" t="t" l="l"/>
            <a:pathLst>
              <a:path h="7896433" w="12839728">
                <a:moveTo>
                  <a:pt x="0" y="0"/>
                </a:moveTo>
                <a:lnTo>
                  <a:pt x="12839728" y="0"/>
                </a:lnTo>
                <a:lnTo>
                  <a:pt x="12839728" y="7896433"/>
                </a:lnTo>
                <a:lnTo>
                  <a:pt x="0" y="78964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144500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3542309" cy="10291085"/>
          </a:xfrm>
          <a:custGeom>
            <a:avLst/>
            <a:gdLst/>
            <a:ahLst/>
            <a:cxnLst/>
            <a:rect r="r" b="b" t="t" l="l"/>
            <a:pathLst>
              <a:path h="10291085" w="13542309">
                <a:moveTo>
                  <a:pt x="0" y="0"/>
                </a:moveTo>
                <a:lnTo>
                  <a:pt x="13542309" y="0"/>
                </a:lnTo>
                <a:lnTo>
                  <a:pt x="13542309" y="10291085"/>
                </a:lnTo>
                <a:lnTo>
                  <a:pt x="0" y="10291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029" t="0" r="-702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5418" y="6423902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585200" y="7093193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09518" y="942975"/>
            <a:ext cx="43729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215836" y="5057775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MENTOR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44500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4085"/>
            <a:ext cx="13542309" cy="10291085"/>
          </a:xfrm>
          <a:custGeom>
            <a:avLst/>
            <a:gdLst/>
            <a:ahLst/>
            <a:cxnLst/>
            <a:rect r="r" b="b" t="t" l="l"/>
            <a:pathLst>
              <a:path h="10291085" w="13542309">
                <a:moveTo>
                  <a:pt x="0" y="0"/>
                </a:moveTo>
                <a:lnTo>
                  <a:pt x="13542309" y="0"/>
                </a:lnTo>
                <a:lnTo>
                  <a:pt x="13542309" y="10291085"/>
                </a:lnTo>
                <a:lnTo>
                  <a:pt x="0" y="102910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-7029" t="0" r="-702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575617">
            <a:off x="2661968" y="2555088"/>
            <a:ext cx="3576366" cy="1595954"/>
          </a:xfrm>
          <a:custGeom>
            <a:avLst/>
            <a:gdLst/>
            <a:ahLst/>
            <a:cxnLst/>
            <a:rect r="r" b="b" t="t" l="l"/>
            <a:pathLst>
              <a:path h="1595954" w="3576366">
                <a:moveTo>
                  <a:pt x="0" y="0"/>
                </a:moveTo>
                <a:lnTo>
                  <a:pt x="3576366" y="0"/>
                </a:lnTo>
                <a:lnTo>
                  <a:pt x="3576366" y="1595953"/>
                </a:lnTo>
                <a:lnTo>
                  <a:pt x="0" y="15959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39491" y="1130528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5642" y="6417172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62896" y="6751817"/>
            <a:ext cx="43729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215836" y="5057775"/>
            <a:ext cx="3204509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MENTOR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4419597">
            <a:off x="8961168" y="2403023"/>
            <a:ext cx="3576366" cy="1595954"/>
          </a:xfrm>
          <a:custGeom>
            <a:avLst/>
            <a:gdLst/>
            <a:ahLst/>
            <a:cxnLst/>
            <a:rect r="r" b="b" t="t" l="l"/>
            <a:pathLst>
              <a:path h="1595954" w="3576366">
                <a:moveTo>
                  <a:pt x="0" y="0"/>
                </a:moveTo>
                <a:lnTo>
                  <a:pt x="3576366" y="0"/>
                </a:lnTo>
                <a:lnTo>
                  <a:pt x="3576366" y="1595954"/>
                </a:lnTo>
                <a:lnTo>
                  <a:pt x="0" y="15959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529346">
            <a:off x="5287771" y="8098940"/>
            <a:ext cx="3576366" cy="1595954"/>
          </a:xfrm>
          <a:custGeom>
            <a:avLst/>
            <a:gdLst/>
            <a:ahLst/>
            <a:cxnLst/>
            <a:rect r="r" b="b" t="t" l="l"/>
            <a:pathLst>
              <a:path h="1595954" w="3576366">
                <a:moveTo>
                  <a:pt x="0" y="0"/>
                </a:moveTo>
                <a:lnTo>
                  <a:pt x="3576367" y="0"/>
                </a:lnTo>
                <a:lnTo>
                  <a:pt x="3576367" y="1595953"/>
                </a:lnTo>
                <a:lnTo>
                  <a:pt x="0" y="15959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12628" y="1621473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9" y="0"/>
                </a:lnTo>
                <a:lnTo>
                  <a:pt x="1403279" y="1099819"/>
                </a:lnTo>
                <a:lnTo>
                  <a:pt x="0" y="109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63911" y="2104707"/>
            <a:ext cx="2098179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033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ANDRES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36613" y="2805112"/>
            <a:ext cx="166010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033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MARIO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63911" y="3504247"/>
            <a:ext cx="1805508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3033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JOSEFA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2089" y="1270317"/>
            <a:ext cx="179635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59388" y="1270317"/>
            <a:ext cx="2326704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86142" y="1270317"/>
            <a:ext cx="3079254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61930" y="2321878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8" y="0"/>
                </a:lnTo>
                <a:lnTo>
                  <a:pt x="1403278" y="1099819"/>
                </a:lnTo>
                <a:lnTo>
                  <a:pt x="0" y="109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478130" y="2868613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9" y="0"/>
                </a:lnTo>
                <a:lnTo>
                  <a:pt x="1403279" y="1099819"/>
                </a:lnTo>
                <a:lnTo>
                  <a:pt x="0" y="109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478130" y="4554538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9" y="0"/>
                </a:lnTo>
                <a:lnTo>
                  <a:pt x="1403279" y="1099819"/>
                </a:lnTo>
                <a:lnTo>
                  <a:pt x="0" y="109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17911" y="5037772"/>
            <a:ext cx="2098179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ANDRES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90613" y="5738177"/>
            <a:ext cx="166010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MARIO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17911" y="6437312"/>
            <a:ext cx="1805508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JOSEFA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16089" y="4203382"/>
            <a:ext cx="179635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913388" y="4203382"/>
            <a:ext cx="2326704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640142" y="4203382"/>
            <a:ext cx="3079254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3855166" y="5251768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9" y="0"/>
                </a:lnTo>
                <a:lnTo>
                  <a:pt x="1403279" y="1099819"/>
                </a:lnTo>
                <a:lnTo>
                  <a:pt x="0" y="109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582814" y="6078220"/>
            <a:ext cx="1403279" cy="1099820"/>
          </a:xfrm>
          <a:custGeom>
            <a:avLst/>
            <a:gdLst/>
            <a:ahLst/>
            <a:cxnLst/>
            <a:rect r="r" b="b" t="t" l="l"/>
            <a:pathLst>
              <a:path h="1099820" w="1403279">
                <a:moveTo>
                  <a:pt x="0" y="0"/>
                </a:moveTo>
                <a:lnTo>
                  <a:pt x="1403278" y="0"/>
                </a:lnTo>
                <a:lnTo>
                  <a:pt x="1403278" y="1099820"/>
                </a:lnTo>
                <a:lnTo>
                  <a:pt x="0" y="1099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100031" y="7917497"/>
            <a:ext cx="7674362" cy="81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0"/>
              </a:lnSpc>
            </a:pPr>
            <a:r>
              <a:rPr lang="en-US" sz="477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POR CLASE 2 SESIONES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164337" y="8857771"/>
            <a:ext cx="7545751" cy="81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0"/>
              </a:lnSpc>
            </a:pPr>
            <a:r>
              <a:rPr lang="en-US" sz="477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 CLASES 12  SESIONES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14928" y="2057400"/>
            <a:ext cx="12340544" cy="8229600"/>
          </a:xfrm>
          <a:custGeom>
            <a:avLst/>
            <a:gdLst/>
            <a:ahLst/>
            <a:cxnLst/>
            <a:rect r="r" b="b" t="t" l="l"/>
            <a:pathLst>
              <a:path h="8229600" w="12340544">
                <a:moveTo>
                  <a:pt x="0" y="0"/>
                </a:moveTo>
                <a:lnTo>
                  <a:pt x="12340544" y="0"/>
                </a:lnTo>
                <a:lnTo>
                  <a:pt x="123405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94569" y="771525"/>
            <a:ext cx="14390861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b="true" sz="5000" spc="11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CLASE 1:  Acuerdo Duro y Objetivo</a:t>
            </a:r>
          </a:p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b="true" sz="5000" spc="11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Coach : Presentacion del acuerdo </a:t>
            </a:r>
          </a:p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b="true" sz="5000" spc="11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Supervisor:  Enfoques que debe observar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5769" y="1898650"/>
            <a:ext cx="16823531" cy="11215688"/>
          </a:xfrm>
          <a:custGeom>
            <a:avLst/>
            <a:gdLst/>
            <a:ahLst/>
            <a:cxnLst/>
            <a:rect r="r" b="b" t="t" l="l"/>
            <a:pathLst>
              <a:path h="11215688" w="16823531">
                <a:moveTo>
                  <a:pt x="0" y="0"/>
                </a:moveTo>
                <a:lnTo>
                  <a:pt x="16823531" y="0"/>
                </a:lnTo>
                <a:lnTo>
                  <a:pt x="16823531" y="11215688"/>
                </a:lnTo>
                <a:lnTo>
                  <a:pt x="0" y="11215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28800" y="257175"/>
            <a:ext cx="13131800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b="true" sz="5000" spc="11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CLASE 2: Validación del Objetivo</a:t>
            </a:r>
          </a:p>
          <a:p>
            <a:pPr algn="ctr">
              <a:lnSpc>
                <a:spcPts val="5100"/>
              </a:lnSpc>
              <a:spcBef>
                <a:spcPct val="0"/>
              </a:spcBef>
            </a:pPr>
          </a:p>
          <a:p>
            <a:pPr algn="ctr">
              <a:lnSpc>
                <a:spcPts val="510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828800" y="1290638"/>
            <a:ext cx="13131800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5"/>
              </a:lnSpc>
              <a:spcBef>
                <a:spcPct val="0"/>
              </a:spcBef>
            </a:pPr>
            <a:r>
              <a:rPr lang="en-US" b="true" sz="408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Coachee: Define objetivo</a:t>
            </a:r>
          </a:p>
          <a:p>
            <a:pPr algn="ctr">
              <a:lnSpc>
                <a:spcPts val="4905"/>
              </a:lnSpc>
              <a:spcBef>
                <a:spcPct val="0"/>
              </a:spcBef>
            </a:pPr>
            <a:r>
              <a:rPr lang="en-US" b="true" sz="408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Coach:  Indaga y valida objetivo </a:t>
            </a:r>
          </a:p>
          <a:p>
            <a:pPr algn="ctr">
              <a:lnSpc>
                <a:spcPts val="4905"/>
              </a:lnSpc>
              <a:spcBef>
                <a:spcPct val="0"/>
              </a:spcBef>
            </a:pPr>
            <a:r>
              <a:rPr lang="en-US" b="true" sz="408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Supervisor: Chequea objetivo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7816" y="253419"/>
            <a:ext cx="3273456" cy="10033581"/>
          </a:xfrm>
          <a:custGeom>
            <a:avLst/>
            <a:gdLst/>
            <a:ahLst/>
            <a:cxnLst/>
            <a:rect r="r" b="b" t="t" l="l"/>
            <a:pathLst>
              <a:path h="10033581" w="3273456">
                <a:moveTo>
                  <a:pt x="0" y="0"/>
                </a:moveTo>
                <a:lnTo>
                  <a:pt x="3273456" y="0"/>
                </a:lnTo>
                <a:lnTo>
                  <a:pt x="3273456" y="10033581"/>
                </a:lnTo>
                <a:lnTo>
                  <a:pt x="0" y="10033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374104"/>
            <a:ext cx="9260508" cy="6486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3"/>
              </a:lnSpc>
              <a:spcBef>
                <a:spcPct val="0"/>
              </a:spcBef>
            </a:pPr>
            <a:r>
              <a:rPr lang="en-US" b="true" sz="5199" spc="11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CLASE 3 : Desafío de Juicios</a:t>
            </a:r>
          </a:p>
          <a:p>
            <a:pPr algn="ctr">
              <a:lnSpc>
                <a:spcPts val="4079"/>
              </a:lnSpc>
              <a:spcBef>
                <a:spcPct val="0"/>
              </a:spcBef>
            </a:pPr>
          </a:p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b="true" sz="3999" spc="9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Coach: Detectar juicios en el lenguaje del coachee.</a:t>
            </a:r>
          </a:p>
          <a:p>
            <a:pPr algn="ctr">
              <a:lnSpc>
                <a:spcPts val="4079"/>
              </a:lnSpc>
              <a:spcBef>
                <a:spcPct val="0"/>
              </a:spcBef>
            </a:pPr>
          </a:p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b="true" sz="3999" spc="9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Desafiarlos. </a:t>
            </a:r>
          </a:p>
          <a:p>
            <a:pPr algn="ctr">
              <a:lnSpc>
                <a:spcPts val="4079"/>
              </a:lnSpc>
              <a:spcBef>
                <a:spcPct val="0"/>
              </a:spcBef>
            </a:pPr>
          </a:p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b="true" sz="3999" spc="9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Supervisor: Si se identificó al menos un juicio y se desafío.</a:t>
            </a:r>
          </a:p>
          <a:p>
            <a:pPr algn="ctr">
              <a:lnSpc>
                <a:spcPts val="4079"/>
              </a:lnSpc>
              <a:spcBef>
                <a:spcPct val="0"/>
              </a:spcBef>
            </a:pPr>
          </a:p>
          <a:p>
            <a:pPr algn="ctr">
              <a:lnSpc>
                <a:spcPts val="40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83097" y="0"/>
            <a:ext cx="7904903" cy="10457086"/>
          </a:xfrm>
          <a:custGeom>
            <a:avLst/>
            <a:gdLst/>
            <a:ahLst/>
            <a:cxnLst/>
            <a:rect r="r" b="b" t="t" l="l"/>
            <a:pathLst>
              <a:path h="10457086" w="7904903">
                <a:moveTo>
                  <a:pt x="0" y="0"/>
                </a:moveTo>
                <a:lnTo>
                  <a:pt x="7904903" y="0"/>
                </a:lnTo>
                <a:lnTo>
                  <a:pt x="7904903" y="10457086"/>
                </a:lnTo>
                <a:lnTo>
                  <a:pt x="0" y="10457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954" r="0" b="-69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8000" y="1404131"/>
            <a:ext cx="9489291" cy="8387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5"/>
              </a:lnSpc>
              <a:spcBef>
                <a:spcPct val="0"/>
              </a:spcBef>
            </a:pPr>
            <a:r>
              <a:rPr lang="en-US" b="true" sz="5534" spc="12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CLASE 3.5</a:t>
            </a:r>
          </a:p>
          <a:p>
            <a:pPr algn="ctr">
              <a:lnSpc>
                <a:spcPts val="5645"/>
              </a:lnSpc>
              <a:spcBef>
                <a:spcPct val="0"/>
              </a:spcBef>
            </a:pP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Gestión de Quiebres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Entrenar la capacidad de: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Reconocer 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Detectar quiebres (declarados o no)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Habitar 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  <a:r>
              <a:rPr lang="en-US" b="true" sz="4119" spc="9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Facilitar su declaración como oportunidad de acción o aprendizaje.</a:t>
            </a:r>
          </a:p>
          <a:p>
            <a:pPr algn="ctr">
              <a:lnSpc>
                <a:spcPts val="4201"/>
              </a:lnSpc>
              <a:spcBef>
                <a:spcPct val="0"/>
              </a:spcBef>
            </a:pPr>
          </a:p>
          <a:p>
            <a:pPr algn="ctr">
              <a:lnSpc>
                <a:spcPts val="4201"/>
              </a:lnSpc>
              <a:spcBef>
                <a:spcPct val="0"/>
              </a:spcBef>
            </a:pPr>
          </a:p>
          <a:p>
            <a:pPr algn="ctr">
              <a:lnSpc>
                <a:spcPts val="4201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1622125" y="3519758"/>
            <a:ext cx="5985647" cy="408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741B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 quiebre no es un problema: es una puerta.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741B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 coaching ayuda a abrirla.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17973" y="784225"/>
            <a:ext cx="13290054" cy="3597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Coach: 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Identificar quiebres declarados o no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Nombrar el quiebre con respeto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Indagar la emocionalidad asociada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Explorar resignación vs. posibilidad</a:t>
            </a:r>
          </a:p>
          <a:p>
            <a:pPr algn="ctr">
              <a:lnSpc>
                <a:spcPts val="5303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859570" y="4924171"/>
            <a:ext cx="14264060" cy="292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Supervisor : 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 el coach identificó y nombró un quiebre.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 acompañó la emocionalidad presente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Cambios en narrativa, energía o mirada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 hubo declaración o acción posterior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62600" y="1943100"/>
            <a:ext cx="6400800" cy="6400800"/>
          </a:xfrm>
          <a:custGeom>
            <a:avLst/>
            <a:gdLst/>
            <a:ahLst/>
            <a:cxnLst/>
            <a:rect r="r" b="b" t="t" l="l"/>
            <a:pathLst>
              <a:path h="6400800" w="6400800">
                <a:moveTo>
                  <a:pt x="0" y="0"/>
                </a:moveTo>
                <a:lnTo>
                  <a:pt x="6400800" y="0"/>
                </a:lnTo>
                <a:lnTo>
                  <a:pt x="6400800" y="6400800"/>
                </a:lnTo>
                <a:lnTo>
                  <a:pt x="0" y="640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00100" y="384175"/>
            <a:ext cx="16281400" cy="234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CLASE 4: 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Reconstrucción Emocional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</a:p>
          <a:p>
            <a:pPr algn="ctr">
              <a:lnSpc>
                <a:spcPts val="459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850900" y="8711565"/>
            <a:ext cx="16230600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Nombrar una emoción es el primer paso para transformar su energía.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5733" y="2020252"/>
            <a:ext cx="17315334" cy="292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COACH :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Acompañar a que el coachee nombre su emoción.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Aplicar técnica de reconstruccion emocional adecuada.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Sostener la emocionalidad con presencia.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3184103" y="6287452"/>
            <a:ext cx="11919793" cy="234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SUPERVISOR :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 el coachee nombró la emoción.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Técnica utilizada por el coach.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b="true" sz="4500" spc="103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Cambio en la corporalidad o narrativa.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77840" y="2029217"/>
            <a:ext cx="9316865" cy="6576154"/>
          </a:xfrm>
          <a:custGeom>
            <a:avLst/>
            <a:gdLst/>
            <a:ahLst/>
            <a:cxnLst/>
            <a:rect r="r" b="b" t="t" l="l"/>
            <a:pathLst>
              <a:path h="6576154" w="9316865">
                <a:moveTo>
                  <a:pt x="0" y="0"/>
                </a:moveTo>
                <a:lnTo>
                  <a:pt x="9316865" y="0"/>
                </a:lnTo>
                <a:lnTo>
                  <a:pt x="9316865" y="6576153"/>
                </a:lnTo>
                <a:lnTo>
                  <a:pt x="0" y="65761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0907" y="2420684"/>
            <a:ext cx="8151093" cy="5531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9"/>
              </a:lnSpc>
              <a:spcBef>
                <a:spcPct val="0"/>
              </a:spcBef>
            </a:pPr>
            <a:r>
              <a:rPr lang="en-US" b="true" sz="5499" spc="12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CLASE 5</a:t>
            </a:r>
          </a:p>
          <a:p>
            <a:pPr algn="ctr">
              <a:lnSpc>
                <a:spcPts val="5609"/>
              </a:lnSpc>
              <a:spcBef>
                <a:spcPct val="0"/>
              </a:spcBef>
            </a:pPr>
          </a:p>
          <a:p>
            <a:pPr algn="ctr">
              <a:lnSpc>
                <a:spcPts val="5609"/>
              </a:lnSpc>
              <a:spcBef>
                <a:spcPct val="0"/>
              </a:spcBef>
            </a:pPr>
            <a:r>
              <a:rPr lang="en-US" b="true" sz="5499" spc="12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Plan de Acción y Compromiso</a:t>
            </a:r>
          </a:p>
          <a:p>
            <a:pPr algn="ctr">
              <a:lnSpc>
                <a:spcPts val="5609"/>
              </a:lnSpc>
              <a:spcBef>
                <a:spcPct val="0"/>
              </a:spcBef>
            </a:pPr>
          </a:p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5100" spc="11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Grilla simple: acción / cuándo / con quién / indicador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858500" y="1114425"/>
            <a:ext cx="6883400" cy="824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0"/>
              </a:lnSpc>
              <a:spcBef>
                <a:spcPct val="0"/>
              </a:spcBef>
            </a:pPr>
          </a:p>
          <a:p>
            <a:pPr algn="ctr">
              <a:lnSpc>
                <a:spcPts val="5100"/>
              </a:lnSpc>
              <a:spcBef>
                <a:spcPct val="0"/>
              </a:spcBef>
            </a:pPr>
          </a:p>
          <a:p>
            <a:pPr algn="ctr">
              <a:lnSpc>
                <a:spcPts val="6833"/>
              </a:lnSpc>
              <a:spcBef>
                <a:spcPct val="0"/>
              </a:spcBef>
            </a:pPr>
            <a:r>
              <a:rPr lang="en-US" sz="66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Una conversación puede cambiar una vida. </a:t>
            </a:r>
          </a:p>
          <a:p>
            <a:pPr algn="ctr">
              <a:lnSpc>
                <a:spcPts val="6833"/>
              </a:lnSpc>
              <a:spcBef>
                <a:spcPct val="0"/>
              </a:spcBef>
            </a:pPr>
          </a:p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sz="5000" spc="11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Multiplicamos aprendizajes al observarnos entre roles.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165860" y="0"/>
          <a:ext cx="15544800" cy="15438595"/>
        </p:xfrm>
        <a:graphic>
          <a:graphicData uri="http://schemas.openxmlformats.org/drawingml/2006/table">
            <a:tbl>
              <a:tblPr/>
              <a:tblGrid>
                <a:gridCol w="4057790"/>
                <a:gridCol w="11487010"/>
              </a:tblGrid>
              <a:tr h="102997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54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SESIONES TRIANGULARES 5 CLASES , DEBEN TENER VISTO : ACUERDOS DUROS Y OBJETIVOS  DESAFIAR UN JUICIO, RECONSTRUIR UNA EMOCION  Y  PLAN DE ACCION</a:t>
                      </a:r>
                      <a:endParaRPr lang="en-US" sz="1100"/>
                    </a:p>
                    <a:p>
                      <a:pPr algn="l">
                        <a:lnSpc>
                          <a:spcPts val="1960"/>
                        </a:lnSpc>
                      </a:pPr>
                      <a:r>
                        <a:rPr lang="en-US" sz="1400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QUEDA VER GESTION DE QUIEBRES COMO CLASE ANTES DE PLAN DE ACCION 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CLASE 1  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82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Foco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Acuerdo Duro y búsqueda de objetivo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Objetivo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Practicar la apertura de sesión, definir acuerdos de marco y co-construir un objetivo claro.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94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Intervenciones del Coach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Abrir con acuerdo claro (tiempo, confidencialidad, proceso).</a:t>
                      </a:r>
                      <a:endParaRPr lang="en-US" sz="1100"/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Indagar el tema y co-crear un objetivo SMART.</a:t>
                      </a:r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Sostener presencia, escucha y foco.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94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Supervisor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Si hubo acuerdo explícito.</a:t>
                      </a:r>
                      <a:endParaRPr lang="en-US" sz="1100"/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el objetivo fue co-construido y enfocado.</a:t>
                      </a:r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el coach mantuvo presencia y claridad.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CLASE 2 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Foco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Validación y trabajo sobre el objetivo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Objetivo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Indagar en profundidad el objetivo traído por el coachee y pasarlo por el filtro SMART.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94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Intervenciones del Coach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Validar o redefinir el objetivo de la clase anterior.</a:t>
                      </a:r>
                      <a:endParaRPr lang="en-US" sz="1100"/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Aplicar el filtro SMART con el coachee.</a:t>
                      </a:r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Explorar desde preguntas abiertas.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94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Supervisor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Si el coach facilitó el filtro SMART.</a:t>
                      </a:r>
                      <a:endParaRPr lang="en-US" sz="1100"/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el objetivo cumple con los criterios.</a:t>
                      </a:r>
                    </a:p>
                    <a:p>
                      <a:pPr algn="l">
                        <a:lnSpc>
                          <a:spcPts val="2240"/>
                        </a:lnSpc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se dio el OK antes de continuar.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08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82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820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5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Objetivo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82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Diseñar con el coachee una acción concreta y medible que implique compromiso.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33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Intervenciones del Coach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82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Pasar del insight a la acción.</a:t>
                      </a:r>
                      <a:endParaRPr lang="en-US" sz="1100"/>
                    </a:p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Explorar obstáculos, recursos y fechas.</a:t>
                      </a:r>
                    </a:p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Cerrar con una declaración de compromiso.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22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540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Observador registra</a:t>
                      </a:r>
                      <a:endParaRPr lang="en-US" sz="1100"/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540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Si hubo acción clara y medible.</a:t>
                      </a:r>
                      <a:endParaRPr lang="en-US" sz="1100"/>
                    </a:p>
                    <a:p>
                      <a:pPr algn="l">
                        <a:lnSpc>
                          <a:spcPts val="154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hubo lenguaje de compromiso.</a:t>
                      </a:r>
                    </a:p>
                    <a:p>
                      <a:pPr algn="l">
                        <a:lnSpc>
                          <a:spcPts val="154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 Si se identificaron obstáculos o aliados.</a:t>
                      </a:r>
                    </a:p>
                  </a:txBody>
                  <a:tcPr marL="114300" marR="114300" marT="114300" marB="114300" anchor="t">
                    <a:lnL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35200" y="3602533"/>
            <a:ext cx="13081000" cy="3081934"/>
            <a:chOff x="0" y="0"/>
            <a:chExt cx="17441333" cy="41092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441334" cy="4109245"/>
            </a:xfrm>
            <a:custGeom>
              <a:avLst/>
              <a:gdLst/>
              <a:ahLst/>
              <a:cxnLst/>
              <a:rect r="r" b="b" t="t" l="l"/>
              <a:pathLst>
                <a:path h="4109245" w="17441334">
                  <a:moveTo>
                    <a:pt x="0" y="0"/>
                  </a:moveTo>
                  <a:lnTo>
                    <a:pt x="17441334" y="0"/>
                  </a:lnTo>
                  <a:lnTo>
                    <a:pt x="17441334" y="4109245"/>
                  </a:lnTo>
                  <a:lnTo>
                    <a:pt x="0" y="4109245"/>
                  </a:lnTo>
                  <a:close/>
                </a:path>
              </a:pathLst>
            </a:custGeom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17441333" cy="40997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959"/>
                </a:lnSpc>
              </a:pPr>
            </a:p>
            <a:p>
              <a:pPr algn="ctr">
                <a:lnSpc>
                  <a:spcPts val="5759"/>
                </a:lnSpc>
              </a:pPr>
              <a:r>
                <a:rPr lang="en-US" sz="4800" b="true">
                  <a:solidFill>
                    <a:srgbClr val="0C0C0C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</a:t>
              </a:r>
              <a:r>
                <a:rPr lang="en-US" sz="4800" b="true">
                  <a:solidFill>
                    <a:srgbClr val="0C0C0C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ecnicas mas usadas Clarificar, Parafrasear y Resumir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0C0C0C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(para logar claridad, entendimiento y dirección)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430575" y="1985327"/>
            <a:ext cx="11071250" cy="803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9"/>
              </a:lnSpc>
              <a:spcBef>
                <a:spcPct val="0"/>
              </a:spcBef>
            </a:pPr>
            <a:r>
              <a:rPr lang="en-US" b="true" sz="5999" spc="13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“CHEQUEAR LA ESCUCHA”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7139" y="1477965"/>
            <a:ext cx="16953721" cy="7302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94"/>
              </a:lnSpc>
            </a:pPr>
            <a:r>
              <a:rPr lang="en-US" sz="4058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Clarificar es chequear el significado que el coachee </a:t>
            </a:r>
          </a:p>
          <a:p>
            <a:pPr algn="just">
              <a:lnSpc>
                <a:spcPts val="4804"/>
              </a:lnSpc>
            </a:pPr>
            <a:r>
              <a:rPr lang="en-US" sz="3753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 confiere a lo que dice</a:t>
            </a:r>
          </a:p>
          <a:p>
            <a:pPr algn="just">
              <a:lnSpc>
                <a:spcPts val="3787"/>
              </a:lnSpc>
            </a:pPr>
            <a:r>
              <a:rPr lang="en-US" sz="2959" b="true">
                <a:solidFill>
                  <a:srgbClr val="0C0C0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significa para él éxito, fracaso, bien, mejor, resultados, etc.?</a:t>
            </a:r>
          </a:p>
          <a:p>
            <a:pPr algn="just">
              <a:lnSpc>
                <a:spcPts val="3787"/>
              </a:lnSpc>
            </a:pPr>
            <a:r>
              <a:rPr lang="en-US" sz="2959" b="true">
                <a:solidFill>
                  <a:srgbClr val="0C0C0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¿Cuando hablas de .... a que te referis?</a:t>
            </a:r>
          </a:p>
          <a:p>
            <a:pPr algn="just">
              <a:lnSpc>
                <a:spcPts val="5194"/>
              </a:lnSpc>
            </a:pPr>
            <a:r>
              <a:rPr lang="en-US" b="true" sz="4058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Parafrasear es repetir literal o con otras palabras lo dicho por el coachee para chequear que interpretamos  lo mismo.</a:t>
            </a:r>
          </a:p>
          <a:p>
            <a:pPr algn="just" marL="1187110" indent="-395703" lvl="2">
              <a:lnSpc>
                <a:spcPts val="3917"/>
              </a:lnSpc>
              <a:buFont typeface="Arial"/>
              <a:buChar char="⚬"/>
            </a:pPr>
            <a:r>
              <a:rPr lang="en-US" b="true" sz="3060">
                <a:solidFill>
                  <a:srgbClr val="0C0C0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¿Vos me estás diciendo que tu jefe no te entiende?</a:t>
            </a:r>
          </a:p>
          <a:p>
            <a:pPr algn="just" marL="1187110" indent="-395703" lvl="2">
              <a:lnSpc>
                <a:spcPts val="3917"/>
              </a:lnSpc>
              <a:buFont typeface="Arial"/>
              <a:buChar char="⚬"/>
            </a:pPr>
            <a:r>
              <a:rPr lang="en-US" b="true" sz="3060">
                <a:solidFill>
                  <a:srgbClr val="0C0C0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¿O sea que si vos tuvieras dinero renunciarías?</a:t>
            </a:r>
          </a:p>
          <a:p>
            <a:pPr algn="just">
              <a:lnSpc>
                <a:spcPts val="5194"/>
              </a:lnSpc>
            </a:pPr>
            <a:r>
              <a:rPr lang="en-US" b="true" sz="4058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Resumir es en algunos tramos de la sesión recapitular lo sucedido hasta allí.</a:t>
            </a:r>
          </a:p>
          <a:p>
            <a:pPr algn="just" marL="1187110" indent="-395703" lvl="2">
              <a:lnSpc>
                <a:spcPts val="3917"/>
              </a:lnSpc>
              <a:buFont typeface="Arial"/>
              <a:buChar char="⚬"/>
            </a:pPr>
            <a:r>
              <a:rPr lang="en-US" b="true" sz="3060">
                <a:solidFill>
                  <a:srgbClr val="0C0C0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Entonces hasta aquí tenemos que querés renunciar a tu trabajo pero tus finanzas no lo permiten y no estás completo tampoco con quedarte y seguir aguantando el maltrato de tu jefe.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1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46143" y="0"/>
            <a:ext cx="11900083" cy="10287000"/>
            <a:chOff x="0" y="0"/>
            <a:chExt cx="15866778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3"/>
            <a:srcRect l="11777" t="0" r="11777" b="0"/>
            <a:stretch>
              <a:fillRect/>
            </a:stretch>
          </p:blipFill>
          <p:spPr>
            <a:xfrm flipH="false" flipV="false">
              <a:off x="0" y="0"/>
              <a:ext cx="15866778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5400000">
            <a:off x="41151" y="-41151"/>
            <a:ext cx="10287000" cy="10369302"/>
            <a:chOff x="0" y="0"/>
            <a:chExt cx="3130550" cy="31555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30550" cy="3155596"/>
            </a:xfrm>
            <a:custGeom>
              <a:avLst/>
              <a:gdLst/>
              <a:ahLst/>
              <a:cxnLst/>
              <a:rect r="r" b="b" t="t" l="l"/>
              <a:pathLst>
                <a:path h="3155596" w="3130550">
                  <a:moveTo>
                    <a:pt x="0" y="1123950"/>
                  </a:moveTo>
                  <a:lnTo>
                    <a:pt x="0" y="3155596"/>
                  </a:lnTo>
                  <a:lnTo>
                    <a:pt x="3130550" y="315559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0741BA"/>
            </a:solid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3423372" y="3341070"/>
            <a:ext cx="3522559" cy="10369302"/>
            <a:chOff x="0" y="0"/>
            <a:chExt cx="3130550" cy="9215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0550" cy="9215352"/>
            </a:xfrm>
            <a:custGeom>
              <a:avLst/>
              <a:gdLst/>
              <a:ahLst/>
              <a:cxnLst/>
              <a:rect r="r" b="b" t="t" l="l"/>
              <a:pathLst>
                <a:path h="9215352" w="3130550">
                  <a:moveTo>
                    <a:pt x="0" y="1123950"/>
                  </a:moveTo>
                  <a:lnTo>
                    <a:pt x="0" y="9215352"/>
                  </a:lnTo>
                  <a:lnTo>
                    <a:pt x="3130550" y="9215352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895D2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99219" y="233678"/>
            <a:ext cx="2317469" cy="1880872"/>
          </a:xfrm>
          <a:custGeom>
            <a:avLst/>
            <a:gdLst/>
            <a:ahLst/>
            <a:cxnLst/>
            <a:rect r="r" b="b" t="t" l="l"/>
            <a:pathLst>
              <a:path h="1880872" w="2317469">
                <a:moveTo>
                  <a:pt x="0" y="0"/>
                </a:moveTo>
                <a:lnTo>
                  <a:pt x="2317470" y="0"/>
                </a:lnTo>
                <a:lnTo>
                  <a:pt x="2317470" y="1880872"/>
                </a:lnTo>
                <a:lnTo>
                  <a:pt x="0" y="1880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304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381000" y="4038600"/>
            <a:ext cx="9093200" cy="91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b="true" sz="6799" spc="156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GRACIAS!!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1619" y="6780275"/>
            <a:ext cx="6001829" cy="2690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3"/>
              </a:lnSpc>
            </a:pPr>
          </a:p>
          <a:p>
            <a:pPr algn="ctr">
              <a:lnSpc>
                <a:spcPts val="5303"/>
              </a:lnSpc>
            </a:pPr>
            <a:r>
              <a:rPr lang="en-US" b="true" sz="5199" spc="119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 DE SESIONES TRIANGULADAS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DAGuNVzBL78</dc:identifier>
  <dcterms:modified xsi:type="dcterms:W3CDTF">2011-08-01T06:04:30Z</dcterms:modified>
  <cp:revision>1</cp:revision>
  <dc:title>PROGRAMA SESIONES TRIANGULADAS.pptx</dc:title>
</cp:coreProperties>
</file>